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7" d="100"/>
          <a:sy n="97" d="100"/>
        </p:scale>
        <p:origin x="-213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758BEF-E83C-3443-8DF2-6F85C7F36F64}" type="datetimeFigureOut">
              <a:rPr lang="en-US" smtClean="0"/>
              <a:t>4/11/16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2E4024-0A7C-6C47-B335-17D14A30D537}" type="slidenum">
              <a:rPr lang="en-US" smtClean="0"/>
              <a:t>‹#›</a:t>
            </a:fld>
            <a:endParaRPr lang="en-US"/>
          </a:p>
        </p:txBody>
      </p:sp>
    </p:spTree>
    <p:extLst>
      <p:ext uri="{BB962C8B-B14F-4D97-AF65-F5344CB8AC3E}">
        <p14:creationId xmlns:p14="http://schemas.microsoft.com/office/powerpoint/2010/main" val="250083646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ChangeArrowheads="1" noTextEdit="1"/>
          </p:cNvSpPr>
          <p:nvPr>
            <p:ph type="sldImg"/>
          </p:nvPr>
        </p:nvSpPr>
        <p:spPr>
          <a:xfrm>
            <a:off x="1150938" y="692150"/>
            <a:ext cx="4556125" cy="3416300"/>
          </a:xfrm>
          <a:ln/>
          <a:extLst>
            <a:ext uri="{FAA26D3D-D897-4be2-8F04-BA451C77F1D7}">
              <ma14:placeholderFlag xmlns:ma14="http://schemas.microsoft.com/office/mac/drawingml/2011/main" val="1"/>
            </a:ext>
          </a:extLst>
        </p:spPr>
      </p:sp>
      <p:sp>
        <p:nvSpPr>
          <p:cNvPr id="220163" name="Rectangle 3"/>
          <p:cNvSpPr>
            <a:spLocks noGrp="1" noChangeArrowheads="1"/>
          </p:cNvSpPr>
          <p:nvPr>
            <p:ph type="body" idx="1"/>
          </p:nvPr>
        </p:nvSpPr>
        <p:spPr/>
        <p:txBody>
          <a:bodyPr/>
          <a:lstStyle/>
          <a:p>
            <a:r>
              <a:rPr lang="en-US"/>
              <a:t>Lesson Plan for Monday, March 16, 2009: Warm-Up Q, African-Americans change over time review, Begin Civil Rights notes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ChangeArrowheads="1" noTextEdit="1"/>
          </p:cNvSpPr>
          <p:nvPr>
            <p:ph type="sldImg"/>
          </p:nvPr>
        </p:nvSpPr>
        <p:spPr>
          <a:xfrm>
            <a:off x="1150938" y="692150"/>
            <a:ext cx="4556125" cy="3416300"/>
          </a:xfrm>
          <a:ln/>
          <a:extLst>
            <a:ext uri="{FAA26D3D-D897-4be2-8F04-BA451C77F1D7}">
              <ma14:placeholderFlag xmlns:ma14="http://schemas.microsoft.com/office/mac/drawingml/2011/main" val="1"/>
            </a:ext>
          </a:extLst>
        </p:spPr>
      </p:sp>
      <p:sp>
        <p:nvSpPr>
          <p:cNvPr id="276483" name="Rectangle 3"/>
          <p:cNvSpPr>
            <a:spLocks noGrp="1" noChangeArrowheads="1"/>
          </p:cNvSpPr>
          <p:nvPr>
            <p:ph type="body" idx="1"/>
          </p:nvPr>
        </p:nvSpPr>
        <p:spPr/>
        <p:txBody>
          <a:bodyPr/>
          <a:lstStyle/>
          <a:p>
            <a:pPr>
              <a:lnSpc>
                <a:spcPct val="80000"/>
              </a:lnSpc>
            </a:pPr>
            <a:r>
              <a:rPr lang="en-US" sz="800" b="1"/>
              <a:t>Slave Rebellions and Uprisings in the U.S.</a:t>
            </a:r>
            <a:endParaRPr lang="en-US" sz="800"/>
          </a:p>
          <a:p>
            <a:pPr>
              <a:lnSpc>
                <a:spcPct val="80000"/>
              </a:lnSpc>
            </a:pPr>
            <a:r>
              <a:rPr lang="en-US" sz="800"/>
              <a:t>One of the most distressing and violent aspects of American history was the institution of slavery. For over two hundred years, Africans were brought against their will to Britain's American colonies and to the new United States of America. One historian (Herbert Aptheker), calculated that over two hundred separate slave revolts and conspiracies took place from the 1600's to the end of the U.S. Civil War in 1865. In addition to the major rebellions listed below, many slaves took part in acts of individual opposition to their slave status. These actions included purposely damaging tools, working slowly, burning down buildings and the occasional act of violence against whites. Of course, an effective way to gain personal freedom, while also hurting their owner economically, was to to attempt escape. Prior to Florida's annexation by the United States, many slaves escaped to that area and set up free communities. </a:t>
            </a:r>
            <a:r>
              <a:rPr lang="en-US" sz="800" b="1"/>
              <a:t>Gloucester County, Virginia--Sept. 1663</a:t>
            </a:r>
            <a:r>
              <a:rPr lang="en-US" sz="800"/>
              <a:t>--This was the first major conspiracy for a possible slave rebellion. The plot by black slaves and white indentured servants was betrayed to the authorities. Several plotters were beheaded.</a:t>
            </a:r>
          </a:p>
          <a:p>
            <a:pPr>
              <a:lnSpc>
                <a:spcPct val="80000"/>
              </a:lnSpc>
            </a:pPr>
            <a:r>
              <a:rPr lang="en-US" sz="800" b="1"/>
              <a:t>New York City Slave Rebellion--1712</a:t>
            </a:r>
            <a:r>
              <a:rPr lang="en-US" sz="800"/>
              <a:t>--25 slaves armed with guns and clubs burned down houses on the northern edge of New York City and killed nine whites. The rebels were killed after soldiers arrived. The repercussions of this rebellion resulted in the tortuous execution of 18 participants in the rebellion.</a:t>
            </a:r>
          </a:p>
          <a:p>
            <a:pPr>
              <a:lnSpc>
                <a:spcPct val="80000"/>
              </a:lnSpc>
            </a:pPr>
            <a:r>
              <a:rPr lang="en-US" sz="800" b="1"/>
              <a:t>Cato's Conspiracy/Stono Rebellion--1739</a:t>
            </a:r>
            <a:r>
              <a:rPr lang="en-US" sz="800"/>
              <a:t>--Approximately 80 slaves armed themselves and attempted to march toward Spanish Florida from their home area of Stono, South Carolina. When confronted by a group of white militia, a battle ensued. Forty-four blacks and twenty-one whites perished.</a:t>
            </a:r>
          </a:p>
          <a:p>
            <a:pPr>
              <a:lnSpc>
                <a:spcPct val="80000"/>
              </a:lnSpc>
            </a:pPr>
            <a:r>
              <a:rPr lang="en-US" sz="800" b="1"/>
              <a:t>New York Conspiracy--March and April, 1741</a:t>
            </a:r>
            <a:r>
              <a:rPr lang="en-US" sz="800"/>
              <a:t>-- Thirty-one slaves and four whites were executed as a result of rumors of a major slave rebellion in New York City. It is unknown whether these rumors were based on fact or were part of a larger paranoia which existed regarding slave uprisings.</a:t>
            </a:r>
          </a:p>
          <a:p>
            <a:pPr>
              <a:lnSpc>
                <a:spcPct val="80000"/>
              </a:lnSpc>
            </a:pPr>
            <a:r>
              <a:rPr lang="en-US" sz="800" b="1"/>
              <a:t>Gabriel Prosser's Rebellion--1800</a:t>
            </a:r>
            <a:r>
              <a:rPr lang="en-US" sz="800"/>
              <a:t>--Gabriel Prosser, a blacksmith, and his brother Martin, a slave preacher, planned a major rebellion in Virginia. They recruited at least a thousand slaves to their cause and built up a secret cache of weapons in anticipation of marching on the state capital of Richmond. When the day of the revolt arrived though, a violent storm washed out the roads and bridges leading to Richmond. The rebels broke up and Prosser was betrayed by one of his followers. The state militia captured Prosser and he and many of his followers were hanged.</a:t>
            </a:r>
          </a:p>
          <a:p>
            <a:pPr>
              <a:lnSpc>
                <a:spcPct val="80000"/>
              </a:lnSpc>
            </a:pPr>
            <a:r>
              <a:rPr lang="en-US" sz="800" b="1"/>
              <a:t>Slave rebellion in St. John the Baptist Parish --Jan 8-10, 1811</a:t>
            </a:r>
            <a:r>
              <a:rPr lang="en-US" sz="800"/>
              <a:t>-- Slave rebellion in Louisiana in which 500 slaves took part and 100 were killed. Louisiana had only recently joined the United States after the Louisiana Purchase of 1803.</a:t>
            </a:r>
          </a:p>
          <a:p>
            <a:pPr>
              <a:lnSpc>
                <a:spcPct val="80000"/>
              </a:lnSpc>
            </a:pPr>
            <a:r>
              <a:rPr lang="en-US" sz="800" b="1"/>
              <a:t>Fort Blount--1816</a:t>
            </a:r>
            <a:r>
              <a:rPr lang="en-US" sz="800"/>
              <a:t>--Three hundred fugitive slaves and Florida Indians battled U.S. Army troops at Apalachicola Bay in Florida.</a:t>
            </a:r>
          </a:p>
          <a:p>
            <a:pPr>
              <a:lnSpc>
                <a:spcPct val="80000"/>
              </a:lnSpc>
            </a:pPr>
            <a:r>
              <a:rPr lang="en-US" sz="800" b="1"/>
              <a:t>Denmark Vesey's Uprising--1822</a:t>
            </a:r>
            <a:r>
              <a:rPr lang="en-US" sz="800"/>
              <a:t>--Vesey, a free black man living in South Carolina, detested slavery and took great inspiration from stories of Israelite freedom from bondage in the Bible. He began organizing for a major rebellion which would take place in 1822 in the city of Charleston. He and his followers organized into small cells, independent of each other. This way, of a single cell were detected by the authorities, the other rebel cells could survive. His plan was rather simple. Armed slaves would position themselves outside the houses of whites at night. Then, other slaves would start a major fire in the city. When the white men exited their homes to fight the fire, the slaves would kill them. Unfortunately for Vesey and his followers, someone betrayed them before they could launch the attack. One of Vesey's companions, who knew the whole plan, turned him in to the authorities. Vesey and the other leaders were hung, but the immensity and ingenuity of the plot terrified southern slave owners.</a:t>
            </a:r>
          </a:p>
          <a:p>
            <a:pPr>
              <a:lnSpc>
                <a:spcPct val="80000"/>
              </a:lnSpc>
            </a:pPr>
            <a:r>
              <a:rPr lang="en-US" sz="800" b="1"/>
              <a:t>Nat Turner's Revolt--August, 1831</a:t>
            </a:r>
            <a:r>
              <a:rPr lang="en-US" sz="800"/>
              <a:t>--Nat Turner's rebellion was the most successful of all slave revolts. Turner, a slave preacher, inspired fellow slaves with his apocalyptic visions of white and black angels fighting in heaven. He gathered up his seven original followers and, without the organization or planning of Prosser and Vesey, launched his rebellion by entering his owner's home and killing the entire family, save for a small infant. They moved from one farm to the next, killing all slave-owning whites they found. As they progressed through Southampton county, other slaves joined in the rebellion. The next day, Turner and his eighty followers were intercepted by the state militia. In the confrontation that followed, Turner escaped and remained free for nearly two months. In those two months though, the militia and white vigilantes instituted a reign of terror over slaves in the region. Hundreds of blacks were killed. White Virginians panicked over fears of a larger slave revolt and soon instituted more restrictive laws regulating slave life. Turner was eventually captured and hung.</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3E85C9-21C7-1349-85D4-88B9772C4664}" type="datetimeFigureOut">
              <a:rPr lang="en-US" smtClean="0"/>
              <a:t>4/11/16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DB174-29A1-4C43-87C4-96EE3EE7B498}" type="slidenum">
              <a:rPr lang="en-US" smtClean="0"/>
              <a:t>‹#›</a:t>
            </a:fld>
            <a:endParaRPr lang="en-US"/>
          </a:p>
        </p:txBody>
      </p:sp>
    </p:spTree>
    <p:extLst>
      <p:ext uri="{BB962C8B-B14F-4D97-AF65-F5344CB8AC3E}">
        <p14:creationId xmlns:p14="http://schemas.microsoft.com/office/powerpoint/2010/main" val="4188575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3E85C9-21C7-1349-85D4-88B9772C4664}" type="datetimeFigureOut">
              <a:rPr lang="en-US" smtClean="0"/>
              <a:t>4/11/16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DB174-29A1-4C43-87C4-96EE3EE7B498}" type="slidenum">
              <a:rPr lang="en-US" smtClean="0"/>
              <a:t>‹#›</a:t>
            </a:fld>
            <a:endParaRPr lang="en-US"/>
          </a:p>
        </p:txBody>
      </p:sp>
    </p:spTree>
    <p:extLst>
      <p:ext uri="{BB962C8B-B14F-4D97-AF65-F5344CB8AC3E}">
        <p14:creationId xmlns:p14="http://schemas.microsoft.com/office/powerpoint/2010/main" val="173041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3E85C9-21C7-1349-85D4-88B9772C4664}" type="datetimeFigureOut">
              <a:rPr lang="en-US" smtClean="0"/>
              <a:t>4/11/16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DB174-29A1-4C43-87C4-96EE3EE7B498}" type="slidenum">
              <a:rPr lang="en-US" smtClean="0"/>
              <a:t>‹#›</a:t>
            </a:fld>
            <a:endParaRPr lang="en-US"/>
          </a:p>
        </p:txBody>
      </p:sp>
    </p:spTree>
    <p:extLst>
      <p:ext uri="{BB962C8B-B14F-4D97-AF65-F5344CB8AC3E}">
        <p14:creationId xmlns:p14="http://schemas.microsoft.com/office/powerpoint/2010/main" val="1237613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3E85C9-21C7-1349-85D4-88B9772C4664}" type="datetimeFigureOut">
              <a:rPr lang="en-US" smtClean="0"/>
              <a:t>4/11/16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DB174-29A1-4C43-87C4-96EE3EE7B498}" type="slidenum">
              <a:rPr lang="en-US" smtClean="0"/>
              <a:t>‹#›</a:t>
            </a:fld>
            <a:endParaRPr lang="en-US"/>
          </a:p>
        </p:txBody>
      </p:sp>
    </p:spTree>
    <p:extLst>
      <p:ext uri="{BB962C8B-B14F-4D97-AF65-F5344CB8AC3E}">
        <p14:creationId xmlns:p14="http://schemas.microsoft.com/office/powerpoint/2010/main" val="3120454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3E85C9-21C7-1349-85D4-88B9772C4664}" type="datetimeFigureOut">
              <a:rPr lang="en-US" smtClean="0"/>
              <a:t>4/11/16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DB174-29A1-4C43-87C4-96EE3EE7B498}" type="slidenum">
              <a:rPr lang="en-US" smtClean="0"/>
              <a:t>‹#›</a:t>
            </a:fld>
            <a:endParaRPr lang="en-US"/>
          </a:p>
        </p:txBody>
      </p:sp>
    </p:spTree>
    <p:extLst>
      <p:ext uri="{BB962C8B-B14F-4D97-AF65-F5344CB8AC3E}">
        <p14:creationId xmlns:p14="http://schemas.microsoft.com/office/powerpoint/2010/main" val="100301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3E85C9-21C7-1349-85D4-88B9772C4664}" type="datetimeFigureOut">
              <a:rPr lang="en-US" smtClean="0"/>
              <a:t>4/11/16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9DB174-29A1-4C43-87C4-96EE3EE7B498}" type="slidenum">
              <a:rPr lang="en-US" smtClean="0"/>
              <a:t>‹#›</a:t>
            </a:fld>
            <a:endParaRPr lang="en-US"/>
          </a:p>
        </p:txBody>
      </p:sp>
    </p:spTree>
    <p:extLst>
      <p:ext uri="{BB962C8B-B14F-4D97-AF65-F5344CB8AC3E}">
        <p14:creationId xmlns:p14="http://schemas.microsoft.com/office/powerpoint/2010/main" val="4041329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3E85C9-21C7-1349-85D4-88B9772C4664}" type="datetimeFigureOut">
              <a:rPr lang="en-US" smtClean="0"/>
              <a:t>4/11/16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9DB174-29A1-4C43-87C4-96EE3EE7B498}" type="slidenum">
              <a:rPr lang="en-US" smtClean="0"/>
              <a:t>‹#›</a:t>
            </a:fld>
            <a:endParaRPr lang="en-US"/>
          </a:p>
        </p:txBody>
      </p:sp>
    </p:spTree>
    <p:extLst>
      <p:ext uri="{BB962C8B-B14F-4D97-AF65-F5344CB8AC3E}">
        <p14:creationId xmlns:p14="http://schemas.microsoft.com/office/powerpoint/2010/main" val="2640644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3E85C9-21C7-1349-85D4-88B9772C4664}" type="datetimeFigureOut">
              <a:rPr lang="en-US" smtClean="0"/>
              <a:t>4/11/16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9DB174-29A1-4C43-87C4-96EE3EE7B498}" type="slidenum">
              <a:rPr lang="en-US" smtClean="0"/>
              <a:t>‹#›</a:t>
            </a:fld>
            <a:endParaRPr lang="en-US"/>
          </a:p>
        </p:txBody>
      </p:sp>
    </p:spTree>
    <p:extLst>
      <p:ext uri="{BB962C8B-B14F-4D97-AF65-F5344CB8AC3E}">
        <p14:creationId xmlns:p14="http://schemas.microsoft.com/office/powerpoint/2010/main" val="2156054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3E85C9-21C7-1349-85D4-88B9772C4664}" type="datetimeFigureOut">
              <a:rPr lang="en-US" smtClean="0"/>
              <a:t>4/11/16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9DB174-29A1-4C43-87C4-96EE3EE7B498}" type="slidenum">
              <a:rPr lang="en-US" smtClean="0"/>
              <a:t>‹#›</a:t>
            </a:fld>
            <a:endParaRPr lang="en-US"/>
          </a:p>
        </p:txBody>
      </p:sp>
    </p:spTree>
    <p:extLst>
      <p:ext uri="{BB962C8B-B14F-4D97-AF65-F5344CB8AC3E}">
        <p14:creationId xmlns:p14="http://schemas.microsoft.com/office/powerpoint/2010/main" val="185482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3E85C9-21C7-1349-85D4-88B9772C4664}" type="datetimeFigureOut">
              <a:rPr lang="en-US" smtClean="0"/>
              <a:t>4/11/16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9DB174-29A1-4C43-87C4-96EE3EE7B498}" type="slidenum">
              <a:rPr lang="en-US" smtClean="0"/>
              <a:t>‹#›</a:t>
            </a:fld>
            <a:endParaRPr lang="en-US"/>
          </a:p>
        </p:txBody>
      </p:sp>
    </p:spTree>
    <p:extLst>
      <p:ext uri="{BB962C8B-B14F-4D97-AF65-F5344CB8AC3E}">
        <p14:creationId xmlns:p14="http://schemas.microsoft.com/office/powerpoint/2010/main" val="121385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3E85C9-21C7-1349-85D4-88B9772C4664}" type="datetimeFigureOut">
              <a:rPr lang="en-US" smtClean="0"/>
              <a:t>4/11/16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9DB174-29A1-4C43-87C4-96EE3EE7B498}" type="slidenum">
              <a:rPr lang="en-US" smtClean="0"/>
              <a:t>‹#›</a:t>
            </a:fld>
            <a:endParaRPr lang="en-US"/>
          </a:p>
        </p:txBody>
      </p:sp>
    </p:spTree>
    <p:extLst>
      <p:ext uri="{BB962C8B-B14F-4D97-AF65-F5344CB8AC3E}">
        <p14:creationId xmlns:p14="http://schemas.microsoft.com/office/powerpoint/2010/main" val="7631728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3E85C9-21C7-1349-85D4-88B9772C4664}" type="datetimeFigureOut">
              <a:rPr lang="en-US" smtClean="0"/>
              <a:t>4/11/16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9DB174-29A1-4C43-87C4-96EE3EE7B498}" type="slidenum">
              <a:rPr lang="en-US" smtClean="0"/>
              <a:t>‹#›</a:t>
            </a:fld>
            <a:endParaRPr lang="en-US"/>
          </a:p>
        </p:txBody>
      </p:sp>
    </p:spTree>
    <p:extLst>
      <p:ext uri="{BB962C8B-B14F-4D97-AF65-F5344CB8AC3E}">
        <p14:creationId xmlns:p14="http://schemas.microsoft.com/office/powerpoint/2010/main" val="627123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History Before </a:t>
            </a:r>
            <a:r>
              <a:rPr lang="en-US" dirty="0" smtClean="0"/>
              <a:t>Civil Rights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726984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2"/>
          <p:cNvSpPr>
            <a:spLocks noGrp="1" noChangeArrowheads="1"/>
          </p:cNvSpPr>
          <p:nvPr>
            <p:ph type="title"/>
          </p:nvPr>
        </p:nvSpPr>
        <p:spPr/>
        <p:txBody>
          <a:bodyPr/>
          <a:lstStyle/>
          <a:p>
            <a:r>
              <a:rPr lang="en-US"/>
              <a:t>Key Events in Black History </a:t>
            </a:r>
          </a:p>
        </p:txBody>
      </p:sp>
      <p:sp>
        <p:nvSpPr>
          <p:cNvPr id="273411" name="Rectangle 3"/>
          <p:cNvSpPr>
            <a:spLocks noGrp="1" noChangeArrowheads="1"/>
          </p:cNvSpPr>
          <p:nvPr>
            <p:ph type="body" idx="1"/>
          </p:nvPr>
        </p:nvSpPr>
        <p:spPr/>
        <p:txBody>
          <a:bodyPr/>
          <a:lstStyle/>
          <a:p>
            <a:r>
              <a:rPr lang="en-US" sz="4800"/>
              <a:t>Identify Supreme Court cases that impacted  African-Americans </a:t>
            </a:r>
          </a:p>
        </p:txBody>
      </p:sp>
    </p:spTree>
    <p:extLst>
      <p:ext uri="{BB962C8B-B14F-4D97-AF65-F5344CB8AC3E}">
        <p14:creationId xmlns:p14="http://schemas.microsoft.com/office/powerpoint/2010/main" val="198690393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Grp="1" noChangeArrowheads="1"/>
          </p:cNvSpPr>
          <p:nvPr>
            <p:ph type="title"/>
          </p:nvPr>
        </p:nvSpPr>
        <p:spPr>
          <a:xfrm>
            <a:off x="1143000" y="0"/>
            <a:ext cx="7772400" cy="838200"/>
          </a:xfrm>
        </p:spPr>
        <p:txBody>
          <a:bodyPr/>
          <a:lstStyle/>
          <a:p>
            <a:r>
              <a:rPr lang="en-US"/>
              <a:t>Turning Points in Black History </a:t>
            </a:r>
          </a:p>
        </p:txBody>
      </p:sp>
      <p:sp>
        <p:nvSpPr>
          <p:cNvPr id="278531" name="Rectangle 3"/>
          <p:cNvSpPr>
            <a:spLocks noGrp="1" noChangeArrowheads="1"/>
          </p:cNvSpPr>
          <p:nvPr>
            <p:ph type="body" idx="1"/>
          </p:nvPr>
        </p:nvSpPr>
        <p:spPr>
          <a:xfrm>
            <a:off x="838200" y="914400"/>
            <a:ext cx="8305800" cy="5943600"/>
          </a:xfrm>
        </p:spPr>
        <p:txBody>
          <a:bodyPr/>
          <a:lstStyle/>
          <a:p>
            <a:r>
              <a:rPr lang="en-US">
                <a:solidFill>
                  <a:schemeClr val="folHlink"/>
                </a:solidFill>
              </a:rPr>
              <a:t>Dred Scott v Sanford (1857)—blacks are not citizens &amp; declared Missouri Comp unconstitutional </a:t>
            </a:r>
          </a:p>
          <a:p>
            <a:r>
              <a:rPr lang="en-US">
                <a:solidFill>
                  <a:schemeClr val="folHlink"/>
                </a:solidFill>
              </a:rPr>
              <a:t>Plessy v Ferguson (1896)—segregation is constitutional when </a:t>
            </a:r>
            <a:r>
              <a:rPr lang="ja-JP" altLang="en-US">
                <a:solidFill>
                  <a:schemeClr val="folHlink"/>
                </a:solidFill>
                <a:latin typeface="Arial"/>
              </a:rPr>
              <a:t>“</a:t>
            </a:r>
            <a:r>
              <a:rPr lang="en-US">
                <a:solidFill>
                  <a:schemeClr val="folHlink"/>
                </a:solidFill>
              </a:rPr>
              <a:t>separate</a:t>
            </a:r>
            <a:r>
              <a:rPr lang="ja-JP" altLang="en-US">
                <a:solidFill>
                  <a:schemeClr val="folHlink"/>
                </a:solidFill>
                <a:latin typeface="Arial"/>
              </a:rPr>
              <a:t>”</a:t>
            </a:r>
            <a:r>
              <a:rPr lang="en-US">
                <a:solidFill>
                  <a:schemeClr val="folHlink"/>
                </a:solidFill>
              </a:rPr>
              <a:t> facilities are </a:t>
            </a:r>
            <a:r>
              <a:rPr lang="ja-JP" altLang="en-US">
                <a:solidFill>
                  <a:schemeClr val="folHlink"/>
                </a:solidFill>
                <a:latin typeface="Arial"/>
              </a:rPr>
              <a:t>“</a:t>
            </a:r>
            <a:r>
              <a:rPr lang="en-US">
                <a:solidFill>
                  <a:schemeClr val="folHlink"/>
                </a:solidFill>
              </a:rPr>
              <a:t>equal</a:t>
            </a:r>
            <a:r>
              <a:rPr lang="ja-JP" altLang="en-US">
                <a:solidFill>
                  <a:schemeClr val="folHlink"/>
                </a:solidFill>
                <a:latin typeface="Arial"/>
              </a:rPr>
              <a:t>”</a:t>
            </a:r>
            <a:endParaRPr lang="en-US">
              <a:solidFill>
                <a:schemeClr val="folHlink"/>
              </a:solidFill>
            </a:endParaRPr>
          </a:p>
          <a:p>
            <a:r>
              <a:rPr lang="en-US">
                <a:solidFill>
                  <a:schemeClr val="folHlink"/>
                </a:solidFill>
              </a:rPr>
              <a:t>Brown v Board of Edu (1954)—overturned </a:t>
            </a:r>
            <a:r>
              <a:rPr lang="ja-JP" altLang="en-US">
                <a:solidFill>
                  <a:schemeClr val="folHlink"/>
                </a:solidFill>
                <a:latin typeface="Arial"/>
              </a:rPr>
              <a:t>“</a:t>
            </a:r>
            <a:r>
              <a:rPr lang="en-US">
                <a:solidFill>
                  <a:schemeClr val="folHlink"/>
                </a:solidFill>
              </a:rPr>
              <a:t>separate but equal</a:t>
            </a:r>
            <a:r>
              <a:rPr lang="ja-JP" altLang="en-US">
                <a:solidFill>
                  <a:schemeClr val="folHlink"/>
                </a:solidFill>
                <a:latin typeface="Arial"/>
              </a:rPr>
              <a:t>”</a:t>
            </a:r>
            <a:r>
              <a:rPr lang="en-US">
                <a:solidFill>
                  <a:schemeClr val="folHlink"/>
                </a:solidFill>
              </a:rPr>
              <a:t> in American public schools</a:t>
            </a:r>
          </a:p>
        </p:txBody>
      </p:sp>
    </p:spTree>
    <p:extLst>
      <p:ext uri="{BB962C8B-B14F-4D97-AF65-F5344CB8AC3E}">
        <p14:creationId xmlns:p14="http://schemas.microsoft.com/office/powerpoint/2010/main" val="5984620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278531">
                                            <p:txEl>
                                              <p:pRg st="1" end="1"/>
                                            </p:txEl>
                                          </p:spTgt>
                                        </p:tgtEl>
                                        <p:attrNameLst>
                                          <p:attrName>style.visibility</p:attrName>
                                        </p:attrNameLst>
                                      </p:cBhvr>
                                      <p:to>
                                        <p:strVal val="visible"/>
                                      </p:to>
                                    </p:set>
                                    <p:anim calcmode="lin" valueType="num">
                                      <p:cBhvr>
                                        <p:cTn id="7" dur="500" fill="hold"/>
                                        <p:tgtEl>
                                          <p:spTgt spid="278531">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78531">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78531">
                                            <p:txEl>
                                              <p:pRg st="1" end="1"/>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278531">
                                            <p:txEl>
                                              <p:pRg st="2" end="2"/>
                                            </p:txEl>
                                          </p:spTgt>
                                        </p:tgtEl>
                                        <p:attrNameLst>
                                          <p:attrName>style.visibility</p:attrName>
                                        </p:attrNameLst>
                                      </p:cBhvr>
                                      <p:to>
                                        <p:strVal val="visible"/>
                                      </p:to>
                                    </p:set>
                                    <p:anim calcmode="lin" valueType="num">
                                      <p:cBhvr>
                                        <p:cTn id="14" dur="500" fill="hold"/>
                                        <p:tgtEl>
                                          <p:spTgt spid="278531">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78531">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78531">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nodeType="clickEffect">
                                  <p:stCondLst>
                                    <p:cond delay="0"/>
                                  </p:stCondLst>
                                  <p:childTnLst>
                                    <p:set>
                                      <p:cBhvr>
                                        <p:cTn id="20" dur="1" fill="hold">
                                          <p:stCondLst>
                                            <p:cond delay="0"/>
                                          </p:stCondLst>
                                        </p:cTn>
                                        <p:tgtEl>
                                          <p:spTgt spid="278531">
                                            <p:txEl>
                                              <p:pRg st="0" end="0"/>
                                            </p:txEl>
                                          </p:spTgt>
                                        </p:tgtEl>
                                        <p:attrNameLst>
                                          <p:attrName>style.visibility</p:attrName>
                                        </p:attrNameLst>
                                      </p:cBhvr>
                                      <p:to>
                                        <p:strVal val="visible"/>
                                      </p:to>
                                    </p:set>
                                    <p:anim calcmode="lin" valueType="num">
                                      <p:cBhvr>
                                        <p:cTn id="21" dur="500" fill="hold"/>
                                        <p:tgtEl>
                                          <p:spTgt spid="278531">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278531">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2785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p:txBody>
          <a:bodyPr/>
          <a:lstStyle/>
          <a:p>
            <a:r>
              <a:rPr lang="en-US"/>
              <a:t>Key Events in Black History </a:t>
            </a:r>
          </a:p>
        </p:txBody>
      </p:sp>
      <p:sp>
        <p:nvSpPr>
          <p:cNvPr id="246787" name="Rectangle 3"/>
          <p:cNvSpPr>
            <a:spLocks noGrp="1" noChangeArrowheads="1"/>
          </p:cNvSpPr>
          <p:nvPr>
            <p:ph type="body" idx="1"/>
          </p:nvPr>
        </p:nvSpPr>
        <p:spPr/>
        <p:txBody>
          <a:bodyPr/>
          <a:lstStyle/>
          <a:p>
            <a:r>
              <a:rPr lang="en-US" sz="4800"/>
              <a:t>Identify events in which slavery caused sectional problems prior to the          Civil War</a:t>
            </a:r>
          </a:p>
        </p:txBody>
      </p:sp>
    </p:spTree>
    <p:extLst>
      <p:ext uri="{BB962C8B-B14F-4D97-AF65-F5344CB8AC3E}">
        <p14:creationId xmlns:p14="http://schemas.microsoft.com/office/powerpoint/2010/main" val="208537515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Grp="1" noChangeArrowheads="1"/>
          </p:cNvSpPr>
          <p:nvPr>
            <p:ph type="title"/>
          </p:nvPr>
        </p:nvSpPr>
        <p:spPr>
          <a:xfrm>
            <a:off x="1143000" y="0"/>
            <a:ext cx="7772400" cy="838200"/>
          </a:xfrm>
        </p:spPr>
        <p:txBody>
          <a:bodyPr/>
          <a:lstStyle/>
          <a:p>
            <a:r>
              <a:rPr lang="en-US"/>
              <a:t>Turning Points in Black History </a:t>
            </a:r>
          </a:p>
        </p:txBody>
      </p:sp>
      <p:sp>
        <p:nvSpPr>
          <p:cNvPr id="279555" name="Rectangle 3"/>
          <p:cNvSpPr>
            <a:spLocks noGrp="1" noChangeArrowheads="1"/>
          </p:cNvSpPr>
          <p:nvPr>
            <p:ph type="body" idx="1"/>
          </p:nvPr>
        </p:nvSpPr>
        <p:spPr>
          <a:xfrm>
            <a:off x="838200" y="914400"/>
            <a:ext cx="8305800" cy="5943600"/>
          </a:xfrm>
        </p:spPr>
        <p:txBody>
          <a:bodyPr/>
          <a:lstStyle/>
          <a:p>
            <a:pPr>
              <a:lnSpc>
                <a:spcPct val="90000"/>
              </a:lnSpc>
              <a:spcBef>
                <a:spcPct val="10000"/>
              </a:spcBef>
            </a:pPr>
            <a:r>
              <a:rPr lang="en-US" sz="3600">
                <a:solidFill>
                  <a:schemeClr val="folHlink"/>
                </a:solidFill>
              </a:rPr>
              <a:t>Constitution: no mention of slavery until 1808 &amp; the 3/5 compromise</a:t>
            </a:r>
          </a:p>
          <a:p>
            <a:pPr>
              <a:lnSpc>
                <a:spcPct val="90000"/>
              </a:lnSpc>
              <a:spcBef>
                <a:spcPct val="10000"/>
              </a:spcBef>
            </a:pPr>
            <a:r>
              <a:rPr lang="en-US" sz="3600">
                <a:solidFill>
                  <a:schemeClr val="folHlink"/>
                </a:solidFill>
              </a:rPr>
              <a:t>Reform societies (Garrison) &amp; parties (Liberty &amp; Free Soil) </a:t>
            </a:r>
          </a:p>
          <a:p>
            <a:pPr>
              <a:lnSpc>
                <a:spcPct val="90000"/>
              </a:lnSpc>
              <a:spcBef>
                <a:spcPct val="10000"/>
              </a:spcBef>
            </a:pPr>
            <a:r>
              <a:rPr lang="en-US" sz="3600">
                <a:solidFill>
                  <a:schemeClr val="folHlink"/>
                </a:solidFill>
              </a:rPr>
              <a:t>Compromises of 1820 &amp; 1850 </a:t>
            </a:r>
          </a:p>
          <a:p>
            <a:pPr>
              <a:lnSpc>
                <a:spcPct val="90000"/>
              </a:lnSpc>
              <a:spcBef>
                <a:spcPct val="10000"/>
              </a:spcBef>
            </a:pPr>
            <a:r>
              <a:rPr lang="en-US" sz="3600">
                <a:solidFill>
                  <a:schemeClr val="folHlink"/>
                </a:solidFill>
              </a:rPr>
              <a:t>Kansas-Nebraska Act, 1854 (pop sov)</a:t>
            </a:r>
          </a:p>
          <a:p>
            <a:pPr>
              <a:lnSpc>
                <a:spcPct val="90000"/>
              </a:lnSpc>
              <a:spcBef>
                <a:spcPct val="10000"/>
              </a:spcBef>
            </a:pPr>
            <a:r>
              <a:rPr lang="en-US" sz="3600">
                <a:solidFill>
                  <a:schemeClr val="folHlink"/>
                </a:solidFill>
              </a:rPr>
              <a:t>Lincoln-Douglas Debates (1858) </a:t>
            </a:r>
          </a:p>
          <a:p>
            <a:pPr>
              <a:lnSpc>
                <a:spcPct val="90000"/>
              </a:lnSpc>
              <a:spcBef>
                <a:spcPct val="10000"/>
              </a:spcBef>
            </a:pPr>
            <a:r>
              <a:rPr lang="en-US" sz="3600">
                <a:solidFill>
                  <a:schemeClr val="folHlink"/>
                </a:solidFill>
              </a:rPr>
              <a:t>Literature: </a:t>
            </a:r>
            <a:r>
              <a:rPr lang="en-US" sz="3600" i="1">
                <a:solidFill>
                  <a:schemeClr val="folHlink"/>
                </a:solidFill>
              </a:rPr>
              <a:t>Uncle Tom</a:t>
            </a:r>
            <a:r>
              <a:rPr lang="ja-JP" altLang="en-US" sz="3600" i="1">
                <a:solidFill>
                  <a:schemeClr val="folHlink"/>
                </a:solidFill>
                <a:latin typeface="Arial"/>
              </a:rPr>
              <a:t>’</a:t>
            </a:r>
            <a:r>
              <a:rPr lang="en-US" sz="3600" i="1">
                <a:solidFill>
                  <a:schemeClr val="folHlink"/>
                </a:solidFill>
              </a:rPr>
              <a:t>s Cabin</a:t>
            </a:r>
            <a:r>
              <a:rPr lang="en-US" sz="3600">
                <a:solidFill>
                  <a:schemeClr val="folHlink"/>
                </a:solidFill>
              </a:rPr>
              <a:t> (Stowe) &amp; </a:t>
            </a:r>
            <a:r>
              <a:rPr lang="en-US" sz="3600" i="1">
                <a:solidFill>
                  <a:schemeClr val="folHlink"/>
                </a:solidFill>
              </a:rPr>
              <a:t>Impending Crisis of South</a:t>
            </a:r>
            <a:r>
              <a:rPr lang="en-US" sz="3600">
                <a:solidFill>
                  <a:schemeClr val="folHlink"/>
                </a:solidFill>
              </a:rPr>
              <a:t> (Helper) </a:t>
            </a:r>
          </a:p>
          <a:p>
            <a:pPr>
              <a:lnSpc>
                <a:spcPct val="90000"/>
              </a:lnSpc>
              <a:spcBef>
                <a:spcPct val="10000"/>
              </a:spcBef>
            </a:pPr>
            <a:r>
              <a:rPr lang="en-US" sz="3600">
                <a:solidFill>
                  <a:schemeClr val="folHlink"/>
                </a:solidFill>
              </a:rPr>
              <a:t>John Brown</a:t>
            </a:r>
            <a:r>
              <a:rPr lang="ja-JP" altLang="en-US" sz="3600">
                <a:solidFill>
                  <a:schemeClr val="folHlink"/>
                </a:solidFill>
                <a:latin typeface="Arial"/>
              </a:rPr>
              <a:t>’</a:t>
            </a:r>
            <a:r>
              <a:rPr lang="en-US" sz="3600">
                <a:solidFill>
                  <a:schemeClr val="folHlink"/>
                </a:solidFill>
              </a:rPr>
              <a:t>s Raid at Harper</a:t>
            </a:r>
            <a:r>
              <a:rPr lang="ja-JP" altLang="en-US" sz="3600">
                <a:solidFill>
                  <a:schemeClr val="folHlink"/>
                </a:solidFill>
                <a:latin typeface="Arial"/>
              </a:rPr>
              <a:t>’</a:t>
            </a:r>
            <a:r>
              <a:rPr lang="en-US" sz="3600">
                <a:solidFill>
                  <a:schemeClr val="folHlink"/>
                </a:solidFill>
              </a:rPr>
              <a:t>s Ferry</a:t>
            </a:r>
          </a:p>
          <a:p>
            <a:pPr>
              <a:lnSpc>
                <a:spcPct val="90000"/>
              </a:lnSpc>
              <a:spcBef>
                <a:spcPct val="10000"/>
              </a:spcBef>
            </a:pPr>
            <a:r>
              <a:rPr lang="en-US" sz="3600">
                <a:solidFill>
                  <a:schemeClr val="folHlink"/>
                </a:solidFill>
              </a:rPr>
              <a:t>Lincoln</a:t>
            </a:r>
            <a:r>
              <a:rPr lang="en-US" sz="3000">
                <a:solidFill>
                  <a:schemeClr val="folHlink"/>
                </a:solidFill>
              </a:rPr>
              <a:t> </a:t>
            </a:r>
            <a:r>
              <a:rPr lang="en-US" sz="3600">
                <a:solidFill>
                  <a:schemeClr val="folHlink"/>
                </a:solidFill>
              </a:rPr>
              <a:t>as</a:t>
            </a:r>
            <a:r>
              <a:rPr lang="en-US" sz="3000">
                <a:solidFill>
                  <a:schemeClr val="folHlink"/>
                </a:solidFill>
              </a:rPr>
              <a:t> </a:t>
            </a:r>
            <a:r>
              <a:rPr lang="en-US" sz="3600">
                <a:solidFill>
                  <a:schemeClr val="folHlink"/>
                </a:solidFill>
              </a:rPr>
              <a:t>Republican</a:t>
            </a:r>
            <a:r>
              <a:rPr lang="en-US" sz="3000">
                <a:solidFill>
                  <a:schemeClr val="folHlink"/>
                </a:solidFill>
              </a:rPr>
              <a:t> </a:t>
            </a:r>
            <a:r>
              <a:rPr lang="en-US" sz="3600">
                <a:solidFill>
                  <a:schemeClr val="folHlink"/>
                </a:solidFill>
              </a:rPr>
              <a:t>nominee</a:t>
            </a:r>
            <a:r>
              <a:rPr lang="en-US" sz="3000">
                <a:solidFill>
                  <a:schemeClr val="folHlink"/>
                </a:solidFill>
              </a:rPr>
              <a:t> </a:t>
            </a:r>
            <a:r>
              <a:rPr lang="en-US" sz="3600">
                <a:solidFill>
                  <a:schemeClr val="folHlink"/>
                </a:solidFill>
              </a:rPr>
              <a:t>(1860) </a:t>
            </a:r>
          </a:p>
        </p:txBody>
      </p:sp>
    </p:spTree>
    <p:extLst>
      <p:ext uri="{BB962C8B-B14F-4D97-AF65-F5344CB8AC3E}">
        <p14:creationId xmlns:p14="http://schemas.microsoft.com/office/powerpoint/2010/main" val="33377136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279555">
                                            <p:txEl>
                                              <p:pRg st="0" end="0"/>
                                            </p:txEl>
                                          </p:spTgt>
                                        </p:tgtEl>
                                        <p:attrNameLst>
                                          <p:attrName>style.visibility</p:attrName>
                                        </p:attrNameLst>
                                      </p:cBhvr>
                                      <p:to>
                                        <p:strVal val="visible"/>
                                      </p:to>
                                    </p:set>
                                    <p:anim calcmode="lin" valueType="num">
                                      <p:cBhvr>
                                        <p:cTn id="7" dur="500" fill="hold"/>
                                        <p:tgtEl>
                                          <p:spTgt spid="27955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7955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79555">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279555">
                                            <p:txEl>
                                              <p:pRg st="1" end="1"/>
                                            </p:txEl>
                                          </p:spTgt>
                                        </p:tgtEl>
                                        <p:attrNameLst>
                                          <p:attrName>style.visibility</p:attrName>
                                        </p:attrNameLst>
                                      </p:cBhvr>
                                      <p:to>
                                        <p:strVal val="visible"/>
                                      </p:to>
                                    </p:set>
                                    <p:anim calcmode="lin" valueType="num">
                                      <p:cBhvr>
                                        <p:cTn id="14" dur="500" fill="hold"/>
                                        <p:tgtEl>
                                          <p:spTgt spid="27955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7955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79555">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nodeType="clickEffect">
                                  <p:stCondLst>
                                    <p:cond delay="0"/>
                                  </p:stCondLst>
                                  <p:childTnLst>
                                    <p:set>
                                      <p:cBhvr>
                                        <p:cTn id="20" dur="1" fill="hold">
                                          <p:stCondLst>
                                            <p:cond delay="0"/>
                                          </p:stCondLst>
                                        </p:cTn>
                                        <p:tgtEl>
                                          <p:spTgt spid="279555">
                                            <p:txEl>
                                              <p:pRg st="2" end="2"/>
                                            </p:txEl>
                                          </p:spTgt>
                                        </p:tgtEl>
                                        <p:attrNameLst>
                                          <p:attrName>style.visibility</p:attrName>
                                        </p:attrNameLst>
                                      </p:cBhvr>
                                      <p:to>
                                        <p:strVal val="visible"/>
                                      </p:to>
                                    </p:set>
                                    <p:anim calcmode="lin" valueType="num">
                                      <p:cBhvr>
                                        <p:cTn id="21" dur="500" fill="hold"/>
                                        <p:tgtEl>
                                          <p:spTgt spid="27955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7955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79555">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0" fill="hold" nodeType="clickEffect">
                                  <p:stCondLst>
                                    <p:cond delay="0"/>
                                  </p:stCondLst>
                                  <p:childTnLst>
                                    <p:set>
                                      <p:cBhvr>
                                        <p:cTn id="27" dur="1" fill="hold">
                                          <p:stCondLst>
                                            <p:cond delay="0"/>
                                          </p:stCondLst>
                                        </p:cTn>
                                        <p:tgtEl>
                                          <p:spTgt spid="279555">
                                            <p:txEl>
                                              <p:pRg st="3" end="3"/>
                                            </p:txEl>
                                          </p:spTgt>
                                        </p:tgtEl>
                                        <p:attrNameLst>
                                          <p:attrName>style.visibility</p:attrName>
                                        </p:attrNameLst>
                                      </p:cBhvr>
                                      <p:to>
                                        <p:strVal val="visible"/>
                                      </p:to>
                                    </p:set>
                                    <p:anim calcmode="lin" valueType="num">
                                      <p:cBhvr>
                                        <p:cTn id="28" dur="500" fill="hold"/>
                                        <p:tgtEl>
                                          <p:spTgt spid="27955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7955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79555">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3" presetClass="entr" presetSubtype="0" fill="hold" nodeType="clickEffect">
                                  <p:stCondLst>
                                    <p:cond delay="0"/>
                                  </p:stCondLst>
                                  <p:childTnLst>
                                    <p:set>
                                      <p:cBhvr>
                                        <p:cTn id="34" dur="1" fill="hold">
                                          <p:stCondLst>
                                            <p:cond delay="0"/>
                                          </p:stCondLst>
                                        </p:cTn>
                                        <p:tgtEl>
                                          <p:spTgt spid="279555">
                                            <p:txEl>
                                              <p:pRg st="4" end="4"/>
                                            </p:txEl>
                                          </p:spTgt>
                                        </p:tgtEl>
                                        <p:attrNameLst>
                                          <p:attrName>style.visibility</p:attrName>
                                        </p:attrNameLst>
                                      </p:cBhvr>
                                      <p:to>
                                        <p:strVal val="visible"/>
                                      </p:to>
                                    </p:set>
                                    <p:anim calcmode="lin" valueType="num">
                                      <p:cBhvr>
                                        <p:cTn id="35" dur="500" fill="hold"/>
                                        <p:tgtEl>
                                          <p:spTgt spid="27955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27955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279555">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3" presetClass="entr" presetSubtype="0" fill="hold" nodeType="clickEffect">
                                  <p:stCondLst>
                                    <p:cond delay="0"/>
                                  </p:stCondLst>
                                  <p:childTnLst>
                                    <p:set>
                                      <p:cBhvr>
                                        <p:cTn id="41" dur="1" fill="hold">
                                          <p:stCondLst>
                                            <p:cond delay="0"/>
                                          </p:stCondLst>
                                        </p:cTn>
                                        <p:tgtEl>
                                          <p:spTgt spid="279555">
                                            <p:txEl>
                                              <p:pRg st="5" end="5"/>
                                            </p:txEl>
                                          </p:spTgt>
                                        </p:tgtEl>
                                        <p:attrNameLst>
                                          <p:attrName>style.visibility</p:attrName>
                                        </p:attrNameLst>
                                      </p:cBhvr>
                                      <p:to>
                                        <p:strVal val="visible"/>
                                      </p:to>
                                    </p:set>
                                    <p:anim calcmode="lin" valueType="num">
                                      <p:cBhvr>
                                        <p:cTn id="42" dur="500" fill="hold"/>
                                        <p:tgtEl>
                                          <p:spTgt spid="27955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27955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279555">
                                            <p:txEl>
                                              <p:pRg st="5" end="5"/>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3" presetClass="entr" presetSubtype="0" fill="hold" nodeType="clickEffect">
                                  <p:stCondLst>
                                    <p:cond delay="0"/>
                                  </p:stCondLst>
                                  <p:childTnLst>
                                    <p:set>
                                      <p:cBhvr>
                                        <p:cTn id="48" dur="1" fill="hold">
                                          <p:stCondLst>
                                            <p:cond delay="0"/>
                                          </p:stCondLst>
                                        </p:cTn>
                                        <p:tgtEl>
                                          <p:spTgt spid="279555">
                                            <p:txEl>
                                              <p:pRg st="6" end="6"/>
                                            </p:txEl>
                                          </p:spTgt>
                                        </p:tgtEl>
                                        <p:attrNameLst>
                                          <p:attrName>style.visibility</p:attrName>
                                        </p:attrNameLst>
                                      </p:cBhvr>
                                      <p:to>
                                        <p:strVal val="visible"/>
                                      </p:to>
                                    </p:set>
                                    <p:anim calcmode="lin" valueType="num">
                                      <p:cBhvr>
                                        <p:cTn id="49" dur="500" fill="hold"/>
                                        <p:tgtEl>
                                          <p:spTgt spid="27955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27955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279555">
                                            <p:txEl>
                                              <p:pRg st="6" end="6"/>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53" presetClass="entr" presetSubtype="0" fill="hold" nodeType="clickEffect">
                                  <p:stCondLst>
                                    <p:cond delay="0"/>
                                  </p:stCondLst>
                                  <p:childTnLst>
                                    <p:set>
                                      <p:cBhvr>
                                        <p:cTn id="55" dur="1" fill="hold">
                                          <p:stCondLst>
                                            <p:cond delay="0"/>
                                          </p:stCondLst>
                                        </p:cTn>
                                        <p:tgtEl>
                                          <p:spTgt spid="279555">
                                            <p:txEl>
                                              <p:pRg st="7" end="7"/>
                                            </p:txEl>
                                          </p:spTgt>
                                        </p:tgtEl>
                                        <p:attrNameLst>
                                          <p:attrName>style.visibility</p:attrName>
                                        </p:attrNameLst>
                                      </p:cBhvr>
                                      <p:to>
                                        <p:strVal val="visible"/>
                                      </p:to>
                                    </p:set>
                                    <p:anim calcmode="lin" valueType="num">
                                      <p:cBhvr>
                                        <p:cTn id="56" dur="500" fill="hold"/>
                                        <p:tgtEl>
                                          <p:spTgt spid="279555">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279555">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27955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p:txBody>
          <a:bodyPr/>
          <a:lstStyle/>
          <a:p>
            <a:r>
              <a:rPr lang="en-US"/>
              <a:t>Key Events in Black History </a:t>
            </a:r>
          </a:p>
        </p:txBody>
      </p:sp>
      <p:sp>
        <p:nvSpPr>
          <p:cNvPr id="249859" name="Rectangle 3"/>
          <p:cNvSpPr>
            <a:spLocks noGrp="1" noChangeArrowheads="1"/>
          </p:cNvSpPr>
          <p:nvPr>
            <p:ph type="body" idx="1"/>
          </p:nvPr>
        </p:nvSpPr>
        <p:spPr>
          <a:xfrm>
            <a:off x="914400" y="1066800"/>
            <a:ext cx="8229600" cy="5791200"/>
          </a:xfrm>
        </p:spPr>
        <p:txBody>
          <a:bodyPr/>
          <a:lstStyle/>
          <a:p>
            <a:r>
              <a:rPr lang="en-US" sz="4800"/>
              <a:t>Name the Reconstruction Amendments &amp; what each did for African-Americans </a:t>
            </a:r>
          </a:p>
        </p:txBody>
      </p:sp>
    </p:spTree>
    <p:extLst>
      <p:ext uri="{BB962C8B-B14F-4D97-AF65-F5344CB8AC3E}">
        <p14:creationId xmlns:p14="http://schemas.microsoft.com/office/powerpoint/2010/main" val="17125187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a:xfrm>
            <a:off x="1143000" y="0"/>
            <a:ext cx="7772400" cy="838200"/>
          </a:xfrm>
        </p:spPr>
        <p:txBody>
          <a:bodyPr/>
          <a:lstStyle/>
          <a:p>
            <a:r>
              <a:rPr lang="en-US"/>
              <a:t>Turning Points in Black History </a:t>
            </a:r>
          </a:p>
        </p:txBody>
      </p:sp>
      <p:sp>
        <p:nvSpPr>
          <p:cNvPr id="280579" name="Rectangle 3"/>
          <p:cNvSpPr>
            <a:spLocks noGrp="1" noChangeArrowheads="1"/>
          </p:cNvSpPr>
          <p:nvPr>
            <p:ph type="body" idx="1"/>
          </p:nvPr>
        </p:nvSpPr>
        <p:spPr>
          <a:xfrm>
            <a:off x="838200" y="914400"/>
            <a:ext cx="8305800" cy="5943600"/>
          </a:xfrm>
        </p:spPr>
        <p:txBody>
          <a:bodyPr/>
          <a:lstStyle/>
          <a:p>
            <a:r>
              <a:rPr lang="en-US">
                <a:solidFill>
                  <a:schemeClr val="folHlink"/>
                </a:solidFill>
              </a:rPr>
              <a:t>13</a:t>
            </a:r>
            <a:r>
              <a:rPr lang="en-US" baseline="30000">
                <a:solidFill>
                  <a:schemeClr val="folHlink"/>
                </a:solidFill>
              </a:rPr>
              <a:t>th</a:t>
            </a:r>
            <a:r>
              <a:rPr lang="en-US">
                <a:solidFill>
                  <a:schemeClr val="folHlink"/>
                </a:solidFill>
              </a:rPr>
              <a:t> Amendment ended slavery</a:t>
            </a:r>
          </a:p>
          <a:p>
            <a:r>
              <a:rPr lang="en-US">
                <a:solidFill>
                  <a:schemeClr val="folHlink"/>
                </a:solidFill>
              </a:rPr>
              <a:t>14</a:t>
            </a:r>
            <a:r>
              <a:rPr lang="en-US" baseline="30000">
                <a:solidFill>
                  <a:schemeClr val="folHlink"/>
                </a:solidFill>
              </a:rPr>
              <a:t>th</a:t>
            </a:r>
            <a:r>
              <a:rPr lang="en-US">
                <a:solidFill>
                  <a:schemeClr val="folHlink"/>
                </a:solidFill>
              </a:rPr>
              <a:t> Amendment guaranteed citizenship regardless race &amp; the protection against discrimination </a:t>
            </a:r>
          </a:p>
          <a:p>
            <a:r>
              <a:rPr lang="en-US">
                <a:solidFill>
                  <a:schemeClr val="folHlink"/>
                </a:solidFill>
              </a:rPr>
              <a:t>15</a:t>
            </a:r>
            <a:r>
              <a:rPr lang="en-US" baseline="30000">
                <a:solidFill>
                  <a:schemeClr val="folHlink"/>
                </a:solidFill>
              </a:rPr>
              <a:t>th</a:t>
            </a:r>
            <a:r>
              <a:rPr lang="en-US">
                <a:solidFill>
                  <a:schemeClr val="folHlink"/>
                </a:solidFill>
              </a:rPr>
              <a:t> Amendment gave forbade racial discrimination in voting </a:t>
            </a:r>
          </a:p>
        </p:txBody>
      </p:sp>
    </p:spTree>
    <p:extLst>
      <p:ext uri="{BB962C8B-B14F-4D97-AF65-F5344CB8AC3E}">
        <p14:creationId xmlns:p14="http://schemas.microsoft.com/office/powerpoint/2010/main" val="13284998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280579">
                                            <p:txEl>
                                              <p:pRg st="0" end="0"/>
                                            </p:txEl>
                                          </p:spTgt>
                                        </p:tgtEl>
                                        <p:attrNameLst>
                                          <p:attrName>style.visibility</p:attrName>
                                        </p:attrNameLst>
                                      </p:cBhvr>
                                      <p:to>
                                        <p:strVal val="visible"/>
                                      </p:to>
                                    </p:set>
                                    <p:anim calcmode="lin" valueType="num">
                                      <p:cBhvr>
                                        <p:cTn id="7" dur="500" fill="hold"/>
                                        <p:tgtEl>
                                          <p:spTgt spid="28057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8057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80579">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280579">
                                            <p:txEl>
                                              <p:pRg st="1" end="1"/>
                                            </p:txEl>
                                          </p:spTgt>
                                        </p:tgtEl>
                                        <p:attrNameLst>
                                          <p:attrName>style.visibility</p:attrName>
                                        </p:attrNameLst>
                                      </p:cBhvr>
                                      <p:to>
                                        <p:strVal val="visible"/>
                                      </p:to>
                                    </p:set>
                                    <p:anim calcmode="lin" valueType="num">
                                      <p:cBhvr>
                                        <p:cTn id="14" dur="500" fill="hold"/>
                                        <p:tgtEl>
                                          <p:spTgt spid="28057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8057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80579">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nodeType="clickEffect">
                                  <p:stCondLst>
                                    <p:cond delay="0"/>
                                  </p:stCondLst>
                                  <p:childTnLst>
                                    <p:set>
                                      <p:cBhvr>
                                        <p:cTn id="20" dur="1" fill="hold">
                                          <p:stCondLst>
                                            <p:cond delay="0"/>
                                          </p:stCondLst>
                                        </p:cTn>
                                        <p:tgtEl>
                                          <p:spTgt spid="280579">
                                            <p:txEl>
                                              <p:pRg st="2" end="2"/>
                                            </p:txEl>
                                          </p:spTgt>
                                        </p:tgtEl>
                                        <p:attrNameLst>
                                          <p:attrName>style.visibility</p:attrName>
                                        </p:attrNameLst>
                                      </p:cBhvr>
                                      <p:to>
                                        <p:strVal val="visible"/>
                                      </p:to>
                                    </p:set>
                                    <p:anim calcmode="lin" valueType="num">
                                      <p:cBhvr>
                                        <p:cTn id="21" dur="500" fill="hold"/>
                                        <p:tgtEl>
                                          <p:spTgt spid="28057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8057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805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p:txBody>
          <a:bodyPr/>
          <a:lstStyle/>
          <a:p>
            <a:r>
              <a:rPr lang="en-US"/>
              <a:t>Key Events in Black History </a:t>
            </a:r>
          </a:p>
        </p:txBody>
      </p:sp>
      <p:sp>
        <p:nvSpPr>
          <p:cNvPr id="250883" name="Rectangle 3"/>
          <p:cNvSpPr>
            <a:spLocks noGrp="1" noChangeArrowheads="1"/>
          </p:cNvSpPr>
          <p:nvPr>
            <p:ph type="body" idx="1"/>
          </p:nvPr>
        </p:nvSpPr>
        <p:spPr>
          <a:xfrm>
            <a:off x="914400" y="1066800"/>
            <a:ext cx="8229600" cy="5791200"/>
          </a:xfrm>
        </p:spPr>
        <p:txBody>
          <a:bodyPr/>
          <a:lstStyle/>
          <a:p>
            <a:r>
              <a:rPr lang="en-US" sz="4800"/>
              <a:t>Identify specific ways African-Americans were protected by the federal government during Reconstruction (1865-1877)</a:t>
            </a:r>
          </a:p>
        </p:txBody>
      </p:sp>
    </p:spTree>
    <p:extLst>
      <p:ext uri="{BB962C8B-B14F-4D97-AF65-F5344CB8AC3E}">
        <p14:creationId xmlns:p14="http://schemas.microsoft.com/office/powerpoint/2010/main" val="208508337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ChangeArrowheads="1"/>
          </p:cNvSpPr>
          <p:nvPr>
            <p:ph type="title"/>
          </p:nvPr>
        </p:nvSpPr>
        <p:spPr>
          <a:xfrm>
            <a:off x="1143000" y="0"/>
            <a:ext cx="7772400" cy="838200"/>
          </a:xfrm>
        </p:spPr>
        <p:txBody>
          <a:bodyPr/>
          <a:lstStyle/>
          <a:p>
            <a:r>
              <a:rPr lang="en-US"/>
              <a:t>Turning Points in Black History </a:t>
            </a:r>
          </a:p>
        </p:txBody>
      </p:sp>
      <p:sp>
        <p:nvSpPr>
          <p:cNvPr id="281603" name="Rectangle 3"/>
          <p:cNvSpPr>
            <a:spLocks noGrp="1" noChangeArrowheads="1"/>
          </p:cNvSpPr>
          <p:nvPr>
            <p:ph type="body" idx="1"/>
          </p:nvPr>
        </p:nvSpPr>
        <p:spPr>
          <a:xfrm>
            <a:off x="838200" y="914400"/>
            <a:ext cx="8305800" cy="5943600"/>
          </a:xfrm>
        </p:spPr>
        <p:txBody>
          <a:bodyPr/>
          <a:lstStyle/>
          <a:p>
            <a:pPr>
              <a:lnSpc>
                <a:spcPct val="95000"/>
              </a:lnSpc>
              <a:spcBef>
                <a:spcPct val="15000"/>
              </a:spcBef>
            </a:pPr>
            <a:r>
              <a:rPr lang="en-US" sz="3600">
                <a:solidFill>
                  <a:schemeClr val="folHlink"/>
                </a:solidFill>
              </a:rPr>
              <a:t>Freedman</a:t>
            </a:r>
            <a:r>
              <a:rPr lang="ja-JP" altLang="en-US" sz="3600">
                <a:solidFill>
                  <a:schemeClr val="folHlink"/>
                </a:solidFill>
                <a:latin typeface="Arial"/>
              </a:rPr>
              <a:t>’</a:t>
            </a:r>
            <a:r>
              <a:rPr lang="en-US" sz="3600">
                <a:solidFill>
                  <a:schemeClr val="folHlink"/>
                </a:solidFill>
              </a:rPr>
              <a:t>s Bureau (1865)</a:t>
            </a:r>
          </a:p>
          <a:p>
            <a:pPr>
              <a:lnSpc>
                <a:spcPct val="95000"/>
              </a:lnSpc>
              <a:spcBef>
                <a:spcPct val="15000"/>
              </a:spcBef>
            </a:pPr>
            <a:r>
              <a:rPr lang="en-US" sz="3600">
                <a:solidFill>
                  <a:schemeClr val="folHlink"/>
                </a:solidFill>
              </a:rPr>
              <a:t>Civil Rights Acts (1866; 1875) </a:t>
            </a:r>
          </a:p>
          <a:p>
            <a:pPr>
              <a:lnSpc>
                <a:spcPct val="95000"/>
              </a:lnSpc>
              <a:spcBef>
                <a:spcPct val="15000"/>
              </a:spcBef>
            </a:pPr>
            <a:r>
              <a:rPr lang="en-US" sz="3600">
                <a:solidFill>
                  <a:schemeClr val="folHlink"/>
                </a:solidFill>
              </a:rPr>
              <a:t>Andrew Johnson</a:t>
            </a:r>
            <a:r>
              <a:rPr lang="ja-JP" altLang="en-US" sz="3600">
                <a:solidFill>
                  <a:schemeClr val="folHlink"/>
                </a:solidFill>
                <a:latin typeface="Arial"/>
              </a:rPr>
              <a:t>’</a:t>
            </a:r>
            <a:r>
              <a:rPr lang="en-US" sz="3600">
                <a:solidFill>
                  <a:schemeClr val="folHlink"/>
                </a:solidFill>
              </a:rPr>
              <a:t>s Plan (1865-1867) forced states to ratify the 13</a:t>
            </a:r>
            <a:r>
              <a:rPr lang="en-US" sz="3600" baseline="30000">
                <a:solidFill>
                  <a:schemeClr val="folHlink"/>
                </a:solidFill>
              </a:rPr>
              <a:t>th</a:t>
            </a:r>
            <a:r>
              <a:rPr lang="en-US" sz="3600">
                <a:solidFill>
                  <a:schemeClr val="folHlink"/>
                </a:solidFill>
              </a:rPr>
              <a:t> Amnd, but did not protect black rights</a:t>
            </a:r>
          </a:p>
          <a:p>
            <a:pPr>
              <a:lnSpc>
                <a:spcPct val="95000"/>
              </a:lnSpc>
              <a:spcBef>
                <a:spcPct val="15000"/>
              </a:spcBef>
            </a:pPr>
            <a:r>
              <a:rPr lang="en-US" sz="3600">
                <a:solidFill>
                  <a:schemeClr val="folHlink"/>
                </a:solidFill>
              </a:rPr>
              <a:t>14</a:t>
            </a:r>
            <a:r>
              <a:rPr lang="en-US" sz="3600" baseline="30000">
                <a:solidFill>
                  <a:schemeClr val="folHlink"/>
                </a:solidFill>
              </a:rPr>
              <a:t>th</a:t>
            </a:r>
            <a:r>
              <a:rPr lang="en-US" sz="3600">
                <a:solidFill>
                  <a:schemeClr val="folHlink"/>
                </a:solidFill>
              </a:rPr>
              <a:t> Amnd (proposed 1866; rat 1868)</a:t>
            </a:r>
          </a:p>
          <a:p>
            <a:pPr>
              <a:lnSpc>
                <a:spcPct val="95000"/>
              </a:lnSpc>
              <a:spcBef>
                <a:spcPct val="15000"/>
              </a:spcBef>
            </a:pPr>
            <a:r>
              <a:rPr lang="en-US" sz="3600">
                <a:solidFill>
                  <a:schemeClr val="folHlink"/>
                </a:solidFill>
              </a:rPr>
              <a:t>Radical Republican Plan (1867-1877):</a:t>
            </a:r>
          </a:p>
          <a:p>
            <a:pPr lvl="1">
              <a:lnSpc>
                <a:spcPct val="95000"/>
              </a:lnSpc>
              <a:spcBef>
                <a:spcPct val="15000"/>
              </a:spcBef>
            </a:pPr>
            <a:r>
              <a:rPr lang="en-US" sz="3600">
                <a:solidFill>
                  <a:schemeClr val="folHlink"/>
                </a:solidFill>
              </a:rPr>
              <a:t>Military districts with federal troops</a:t>
            </a:r>
          </a:p>
          <a:p>
            <a:pPr lvl="1">
              <a:lnSpc>
                <a:spcPct val="95000"/>
              </a:lnSpc>
              <a:spcBef>
                <a:spcPct val="15000"/>
              </a:spcBef>
            </a:pPr>
            <a:r>
              <a:rPr lang="en-US" sz="3600">
                <a:solidFill>
                  <a:schemeClr val="folHlink"/>
                </a:solidFill>
              </a:rPr>
              <a:t>Required state guarantee of voting</a:t>
            </a:r>
          </a:p>
          <a:p>
            <a:pPr lvl="1">
              <a:lnSpc>
                <a:spcPct val="95000"/>
              </a:lnSpc>
              <a:spcBef>
                <a:spcPct val="15000"/>
              </a:spcBef>
            </a:pPr>
            <a:r>
              <a:rPr lang="en-US" sz="3600">
                <a:solidFill>
                  <a:schemeClr val="folHlink"/>
                </a:solidFill>
              </a:rPr>
              <a:t>Force</a:t>
            </a:r>
            <a:r>
              <a:rPr lang="en-US" sz="3000">
                <a:solidFill>
                  <a:schemeClr val="folHlink"/>
                </a:solidFill>
              </a:rPr>
              <a:t> </a:t>
            </a:r>
            <a:r>
              <a:rPr lang="en-US" sz="3600">
                <a:solidFill>
                  <a:schemeClr val="folHlink"/>
                </a:solidFill>
              </a:rPr>
              <a:t>Acts</a:t>
            </a:r>
            <a:r>
              <a:rPr lang="en-US" sz="3000">
                <a:solidFill>
                  <a:schemeClr val="folHlink"/>
                </a:solidFill>
              </a:rPr>
              <a:t> </a:t>
            </a:r>
            <a:r>
              <a:rPr lang="en-US" sz="3600">
                <a:solidFill>
                  <a:schemeClr val="folHlink"/>
                </a:solidFill>
              </a:rPr>
              <a:t>reduced</a:t>
            </a:r>
            <a:r>
              <a:rPr lang="en-US" sz="3000">
                <a:solidFill>
                  <a:schemeClr val="folHlink"/>
                </a:solidFill>
              </a:rPr>
              <a:t> </a:t>
            </a:r>
            <a:r>
              <a:rPr lang="en-US" sz="3600">
                <a:solidFill>
                  <a:schemeClr val="folHlink"/>
                </a:solidFill>
              </a:rPr>
              <a:t>KKK</a:t>
            </a:r>
            <a:r>
              <a:rPr lang="en-US" sz="3000">
                <a:solidFill>
                  <a:schemeClr val="folHlink"/>
                </a:solidFill>
              </a:rPr>
              <a:t> </a:t>
            </a:r>
            <a:r>
              <a:rPr lang="en-US" sz="3600">
                <a:solidFill>
                  <a:schemeClr val="folHlink"/>
                </a:solidFill>
              </a:rPr>
              <a:t>intimidation </a:t>
            </a:r>
          </a:p>
        </p:txBody>
      </p:sp>
    </p:spTree>
    <p:extLst>
      <p:ext uri="{BB962C8B-B14F-4D97-AF65-F5344CB8AC3E}">
        <p14:creationId xmlns:p14="http://schemas.microsoft.com/office/powerpoint/2010/main" val="30039543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281603">
                                            <p:txEl>
                                              <p:pRg st="0" end="0"/>
                                            </p:txEl>
                                          </p:spTgt>
                                        </p:tgtEl>
                                        <p:attrNameLst>
                                          <p:attrName>style.visibility</p:attrName>
                                        </p:attrNameLst>
                                      </p:cBhvr>
                                      <p:to>
                                        <p:strVal val="visible"/>
                                      </p:to>
                                    </p:set>
                                    <p:anim calcmode="lin" valueType="num">
                                      <p:cBhvr>
                                        <p:cTn id="7" dur="500" fill="hold"/>
                                        <p:tgtEl>
                                          <p:spTgt spid="28160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8160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8160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281603">
                                            <p:txEl>
                                              <p:pRg st="1" end="1"/>
                                            </p:txEl>
                                          </p:spTgt>
                                        </p:tgtEl>
                                        <p:attrNameLst>
                                          <p:attrName>style.visibility</p:attrName>
                                        </p:attrNameLst>
                                      </p:cBhvr>
                                      <p:to>
                                        <p:strVal val="visible"/>
                                      </p:to>
                                    </p:set>
                                    <p:anim calcmode="lin" valueType="num">
                                      <p:cBhvr>
                                        <p:cTn id="14" dur="500" fill="hold"/>
                                        <p:tgtEl>
                                          <p:spTgt spid="28160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8160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81603">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nodeType="clickEffect">
                                  <p:stCondLst>
                                    <p:cond delay="0"/>
                                  </p:stCondLst>
                                  <p:childTnLst>
                                    <p:set>
                                      <p:cBhvr>
                                        <p:cTn id="20" dur="1" fill="hold">
                                          <p:stCondLst>
                                            <p:cond delay="0"/>
                                          </p:stCondLst>
                                        </p:cTn>
                                        <p:tgtEl>
                                          <p:spTgt spid="281603">
                                            <p:txEl>
                                              <p:pRg st="2" end="2"/>
                                            </p:txEl>
                                          </p:spTgt>
                                        </p:tgtEl>
                                        <p:attrNameLst>
                                          <p:attrName>style.visibility</p:attrName>
                                        </p:attrNameLst>
                                      </p:cBhvr>
                                      <p:to>
                                        <p:strVal val="visible"/>
                                      </p:to>
                                    </p:set>
                                    <p:anim calcmode="lin" valueType="num">
                                      <p:cBhvr>
                                        <p:cTn id="21" dur="500" fill="hold"/>
                                        <p:tgtEl>
                                          <p:spTgt spid="28160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8160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81603">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0" fill="hold" nodeType="clickEffect">
                                  <p:stCondLst>
                                    <p:cond delay="0"/>
                                  </p:stCondLst>
                                  <p:childTnLst>
                                    <p:set>
                                      <p:cBhvr>
                                        <p:cTn id="27" dur="1" fill="hold">
                                          <p:stCondLst>
                                            <p:cond delay="0"/>
                                          </p:stCondLst>
                                        </p:cTn>
                                        <p:tgtEl>
                                          <p:spTgt spid="281603">
                                            <p:txEl>
                                              <p:pRg st="3" end="3"/>
                                            </p:txEl>
                                          </p:spTgt>
                                        </p:tgtEl>
                                        <p:attrNameLst>
                                          <p:attrName>style.visibility</p:attrName>
                                        </p:attrNameLst>
                                      </p:cBhvr>
                                      <p:to>
                                        <p:strVal val="visible"/>
                                      </p:to>
                                    </p:set>
                                    <p:anim calcmode="lin" valueType="num">
                                      <p:cBhvr>
                                        <p:cTn id="28" dur="500" fill="hold"/>
                                        <p:tgtEl>
                                          <p:spTgt spid="28160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8160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81603">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3" presetClass="entr" presetSubtype="0" fill="hold" nodeType="clickEffect">
                                  <p:stCondLst>
                                    <p:cond delay="0"/>
                                  </p:stCondLst>
                                  <p:childTnLst>
                                    <p:set>
                                      <p:cBhvr>
                                        <p:cTn id="34" dur="1" fill="hold">
                                          <p:stCondLst>
                                            <p:cond delay="0"/>
                                          </p:stCondLst>
                                        </p:cTn>
                                        <p:tgtEl>
                                          <p:spTgt spid="281603">
                                            <p:txEl>
                                              <p:pRg st="4" end="4"/>
                                            </p:txEl>
                                          </p:spTgt>
                                        </p:tgtEl>
                                        <p:attrNameLst>
                                          <p:attrName>style.visibility</p:attrName>
                                        </p:attrNameLst>
                                      </p:cBhvr>
                                      <p:to>
                                        <p:strVal val="visible"/>
                                      </p:to>
                                    </p:set>
                                    <p:anim calcmode="lin" valueType="num">
                                      <p:cBhvr>
                                        <p:cTn id="35" dur="500" fill="hold"/>
                                        <p:tgtEl>
                                          <p:spTgt spid="28160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28160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281603">
                                            <p:txEl>
                                              <p:pRg st="4" end="4"/>
                                            </p:txEl>
                                          </p:spTgt>
                                        </p:tgtEl>
                                      </p:cBhvr>
                                    </p:animEffect>
                                  </p:childTnLst>
                                </p:cTn>
                              </p:par>
                              <p:par>
                                <p:cTn id="38" presetID="53" presetClass="entr" presetSubtype="0" fill="hold" nodeType="withEffect">
                                  <p:stCondLst>
                                    <p:cond delay="0"/>
                                  </p:stCondLst>
                                  <p:childTnLst>
                                    <p:set>
                                      <p:cBhvr>
                                        <p:cTn id="39" dur="1" fill="hold">
                                          <p:stCondLst>
                                            <p:cond delay="0"/>
                                          </p:stCondLst>
                                        </p:cTn>
                                        <p:tgtEl>
                                          <p:spTgt spid="281603">
                                            <p:txEl>
                                              <p:pRg st="5" end="5"/>
                                            </p:txEl>
                                          </p:spTgt>
                                        </p:tgtEl>
                                        <p:attrNameLst>
                                          <p:attrName>style.visibility</p:attrName>
                                        </p:attrNameLst>
                                      </p:cBhvr>
                                      <p:to>
                                        <p:strVal val="visible"/>
                                      </p:to>
                                    </p:set>
                                    <p:anim calcmode="lin" valueType="num">
                                      <p:cBhvr>
                                        <p:cTn id="40" dur="500" fill="hold"/>
                                        <p:tgtEl>
                                          <p:spTgt spid="281603">
                                            <p:txEl>
                                              <p:pRg st="5" end="5"/>
                                            </p:txEl>
                                          </p:spTgt>
                                        </p:tgtEl>
                                        <p:attrNameLst>
                                          <p:attrName>ppt_w</p:attrName>
                                        </p:attrNameLst>
                                      </p:cBhvr>
                                      <p:tavLst>
                                        <p:tav tm="0">
                                          <p:val>
                                            <p:fltVal val="0"/>
                                          </p:val>
                                        </p:tav>
                                        <p:tav tm="100000">
                                          <p:val>
                                            <p:strVal val="#ppt_w"/>
                                          </p:val>
                                        </p:tav>
                                      </p:tavLst>
                                    </p:anim>
                                    <p:anim calcmode="lin" valueType="num">
                                      <p:cBhvr>
                                        <p:cTn id="41" dur="500" fill="hold"/>
                                        <p:tgtEl>
                                          <p:spTgt spid="281603">
                                            <p:txEl>
                                              <p:pRg st="5" end="5"/>
                                            </p:txEl>
                                          </p:spTgt>
                                        </p:tgtEl>
                                        <p:attrNameLst>
                                          <p:attrName>ppt_h</p:attrName>
                                        </p:attrNameLst>
                                      </p:cBhvr>
                                      <p:tavLst>
                                        <p:tav tm="0">
                                          <p:val>
                                            <p:fltVal val="0"/>
                                          </p:val>
                                        </p:tav>
                                        <p:tav tm="100000">
                                          <p:val>
                                            <p:strVal val="#ppt_h"/>
                                          </p:val>
                                        </p:tav>
                                      </p:tavLst>
                                    </p:anim>
                                    <p:animEffect transition="in" filter="fade">
                                      <p:cBhvr>
                                        <p:cTn id="42" dur="500"/>
                                        <p:tgtEl>
                                          <p:spTgt spid="281603">
                                            <p:txEl>
                                              <p:pRg st="5" end="5"/>
                                            </p:txEl>
                                          </p:spTgt>
                                        </p:tgtEl>
                                      </p:cBhvr>
                                    </p:animEffect>
                                  </p:childTnLst>
                                </p:cTn>
                              </p:par>
                              <p:par>
                                <p:cTn id="43" presetID="53" presetClass="entr" presetSubtype="0" fill="hold" nodeType="withEffect">
                                  <p:stCondLst>
                                    <p:cond delay="0"/>
                                  </p:stCondLst>
                                  <p:childTnLst>
                                    <p:set>
                                      <p:cBhvr>
                                        <p:cTn id="44" dur="1" fill="hold">
                                          <p:stCondLst>
                                            <p:cond delay="0"/>
                                          </p:stCondLst>
                                        </p:cTn>
                                        <p:tgtEl>
                                          <p:spTgt spid="281603">
                                            <p:txEl>
                                              <p:pRg st="6" end="6"/>
                                            </p:txEl>
                                          </p:spTgt>
                                        </p:tgtEl>
                                        <p:attrNameLst>
                                          <p:attrName>style.visibility</p:attrName>
                                        </p:attrNameLst>
                                      </p:cBhvr>
                                      <p:to>
                                        <p:strVal val="visible"/>
                                      </p:to>
                                    </p:set>
                                    <p:anim calcmode="lin" valueType="num">
                                      <p:cBhvr>
                                        <p:cTn id="45" dur="500" fill="hold"/>
                                        <p:tgtEl>
                                          <p:spTgt spid="281603">
                                            <p:txEl>
                                              <p:pRg st="6" end="6"/>
                                            </p:txEl>
                                          </p:spTgt>
                                        </p:tgtEl>
                                        <p:attrNameLst>
                                          <p:attrName>ppt_w</p:attrName>
                                        </p:attrNameLst>
                                      </p:cBhvr>
                                      <p:tavLst>
                                        <p:tav tm="0">
                                          <p:val>
                                            <p:fltVal val="0"/>
                                          </p:val>
                                        </p:tav>
                                        <p:tav tm="100000">
                                          <p:val>
                                            <p:strVal val="#ppt_w"/>
                                          </p:val>
                                        </p:tav>
                                      </p:tavLst>
                                    </p:anim>
                                    <p:anim calcmode="lin" valueType="num">
                                      <p:cBhvr>
                                        <p:cTn id="46" dur="500" fill="hold"/>
                                        <p:tgtEl>
                                          <p:spTgt spid="281603">
                                            <p:txEl>
                                              <p:pRg st="6" end="6"/>
                                            </p:txEl>
                                          </p:spTgt>
                                        </p:tgtEl>
                                        <p:attrNameLst>
                                          <p:attrName>ppt_h</p:attrName>
                                        </p:attrNameLst>
                                      </p:cBhvr>
                                      <p:tavLst>
                                        <p:tav tm="0">
                                          <p:val>
                                            <p:fltVal val="0"/>
                                          </p:val>
                                        </p:tav>
                                        <p:tav tm="100000">
                                          <p:val>
                                            <p:strVal val="#ppt_h"/>
                                          </p:val>
                                        </p:tav>
                                      </p:tavLst>
                                    </p:anim>
                                    <p:animEffect transition="in" filter="fade">
                                      <p:cBhvr>
                                        <p:cTn id="47" dur="500"/>
                                        <p:tgtEl>
                                          <p:spTgt spid="281603">
                                            <p:txEl>
                                              <p:pRg st="6" end="6"/>
                                            </p:txEl>
                                          </p:spTgt>
                                        </p:tgtEl>
                                      </p:cBhvr>
                                    </p:animEffect>
                                  </p:childTnLst>
                                </p:cTn>
                              </p:par>
                              <p:par>
                                <p:cTn id="48" presetID="53" presetClass="entr" presetSubtype="0" fill="hold" nodeType="withEffect">
                                  <p:stCondLst>
                                    <p:cond delay="0"/>
                                  </p:stCondLst>
                                  <p:childTnLst>
                                    <p:set>
                                      <p:cBhvr>
                                        <p:cTn id="49" dur="1" fill="hold">
                                          <p:stCondLst>
                                            <p:cond delay="0"/>
                                          </p:stCondLst>
                                        </p:cTn>
                                        <p:tgtEl>
                                          <p:spTgt spid="281603">
                                            <p:txEl>
                                              <p:pRg st="7" end="7"/>
                                            </p:txEl>
                                          </p:spTgt>
                                        </p:tgtEl>
                                        <p:attrNameLst>
                                          <p:attrName>style.visibility</p:attrName>
                                        </p:attrNameLst>
                                      </p:cBhvr>
                                      <p:to>
                                        <p:strVal val="visible"/>
                                      </p:to>
                                    </p:set>
                                    <p:anim calcmode="lin" valueType="num">
                                      <p:cBhvr>
                                        <p:cTn id="50" dur="500" fill="hold"/>
                                        <p:tgtEl>
                                          <p:spTgt spid="281603">
                                            <p:txEl>
                                              <p:pRg st="7" end="7"/>
                                            </p:txEl>
                                          </p:spTgt>
                                        </p:tgtEl>
                                        <p:attrNameLst>
                                          <p:attrName>ppt_w</p:attrName>
                                        </p:attrNameLst>
                                      </p:cBhvr>
                                      <p:tavLst>
                                        <p:tav tm="0">
                                          <p:val>
                                            <p:fltVal val="0"/>
                                          </p:val>
                                        </p:tav>
                                        <p:tav tm="100000">
                                          <p:val>
                                            <p:strVal val="#ppt_w"/>
                                          </p:val>
                                        </p:tav>
                                      </p:tavLst>
                                    </p:anim>
                                    <p:anim calcmode="lin" valueType="num">
                                      <p:cBhvr>
                                        <p:cTn id="51" dur="500" fill="hold"/>
                                        <p:tgtEl>
                                          <p:spTgt spid="281603">
                                            <p:txEl>
                                              <p:pRg st="7" end="7"/>
                                            </p:txEl>
                                          </p:spTgt>
                                        </p:tgtEl>
                                        <p:attrNameLst>
                                          <p:attrName>ppt_h</p:attrName>
                                        </p:attrNameLst>
                                      </p:cBhvr>
                                      <p:tavLst>
                                        <p:tav tm="0">
                                          <p:val>
                                            <p:fltVal val="0"/>
                                          </p:val>
                                        </p:tav>
                                        <p:tav tm="100000">
                                          <p:val>
                                            <p:strVal val="#ppt_h"/>
                                          </p:val>
                                        </p:tav>
                                      </p:tavLst>
                                    </p:anim>
                                    <p:animEffect transition="in" filter="fade">
                                      <p:cBhvr>
                                        <p:cTn id="52" dur="500"/>
                                        <p:tgtEl>
                                          <p:spTgt spid="28160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p:txBody>
          <a:bodyPr/>
          <a:lstStyle/>
          <a:p>
            <a:r>
              <a:rPr lang="en-US"/>
              <a:t>Key Events in Black History </a:t>
            </a:r>
          </a:p>
        </p:txBody>
      </p:sp>
      <p:sp>
        <p:nvSpPr>
          <p:cNvPr id="283651" name="Rectangle 3"/>
          <p:cNvSpPr>
            <a:spLocks noGrp="1" noChangeArrowheads="1"/>
          </p:cNvSpPr>
          <p:nvPr>
            <p:ph type="body" idx="1"/>
          </p:nvPr>
        </p:nvSpPr>
        <p:spPr>
          <a:xfrm>
            <a:off x="914400" y="1066800"/>
            <a:ext cx="8229600" cy="5791200"/>
          </a:xfrm>
        </p:spPr>
        <p:txBody>
          <a:bodyPr/>
          <a:lstStyle/>
          <a:p>
            <a:r>
              <a:rPr lang="en-US" sz="4800"/>
              <a:t>Identify ways in which African-Americans were discriminated against in the Jim Crow era (1877-1954)</a:t>
            </a:r>
          </a:p>
        </p:txBody>
      </p:sp>
    </p:spTree>
    <p:extLst>
      <p:ext uri="{BB962C8B-B14F-4D97-AF65-F5344CB8AC3E}">
        <p14:creationId xmlns:p14="http://schemas.microsoft.com/office/powerpoint/2010/main" val="199767743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a:xfrm>
            <a:off x="1143000" y="0"/>
            <a:ext cx="7772400" cy="838200"/>
          </a:xfrm>
        </p:spPr>
        <p:txBody>
          <a:bodyPr/>
          <a:lstStyle/>
          <a:p>
            <a:r>
              <a:rPr lang="en-US"/>
              <a:t>Turning Points in Black History </a:t>
            </a:r>
          </a:p>
        </p:txBody>
      </p:sp>
      <p:sp>
        <p:nvSpPr>
          <p:cNvPr id="284675" name="Rectangle 3"/>
          <p:cNvSpPr>
            <a:spLocks noGrp="1" noChangeArrowheads="1"/>
          </p:cNvSpPr>
          <p:nvPr>
            <p:ph type="body" idx="1"/>
          </p:nvPr>
        </p:nvSpPr>
        <p:spPr>
          <a:xfrm>
            <a:off x="838200" y="762000"/>
            <a:ext cx="8305800" cy="6096000"/>
          </a:xfrm>
        </p:spPr>
        <p:txBody>
          <a:bodyPr>
            <a:normAutofit lnSpcReduction="10000"/>
          </a:bodyPr>
          <a:lstStyle/>
          <a:p>
            <a:pPr>
              <a:lnSpc>
                <a:spcPct val="90000"/>
              </a:lnSpc>
              <a:spcBef>
                <a:spcPct val="10000"/>
              </a:spcBef>
            </a:pPr>
            <a:r>
              <a:rPr lang="en-US" sz="3600" i="1" u="sng">
                <a:solidFill>
                  <a:schemeClr val="folHlink"/>
                </a:solidFill>
              </a:rPr>
              <a:t>Economic</a:t>
            </a:r>
            <a:r>
              <a:rPr lang="en-US" sz="3600">
                <a:solidFill>
                  <a:schemeClr val="folHlink"/>
                </a:solidFill>
              </a:rPr>
              <a:t>: sharecropping, crop-lien, racial hiring practices &amp; pay scales </a:t>
            </a:r>
          </a:p>
          <a:p>
            <a:pPr>
              <a:lnSpc>
                <a:spcPct val="90000"/>
              </a:lnSpc>
              <a:spcBef>
                <a:spcPct val="10000"/>
              </a:spcBef>
            </a:pPr>
            <a:r>
              <a:rPr lang="en-US" sz="3600" i="1" u="sng">
                <a:solidFill>
                  <a:schemeClr val="folHlink"/>
                </a:solidFill>
              </a:rPr>
              <a:t>Political</a:t>
            </a:r>
            <a:r>
              <a:rPr lang="en-US" sz="3600">
                <a:solidFill>
                  <a:schemeClr val="folHlink"/>
                </a:solidFill>
              </a:rPr>
              <a:t>: de jour segregation laws in schools &amp; public facilities,  poll taxes, literacy tests, grandfather clauses, dominance of Democratic Party in South, segregation in military, AAA &amp; NRA New Deal initiatives allowed for discrimination, no anti-lynching laws</a:t>
            </a:r>
          </a:p>
          <a:p>
            <a:pPr>
              <a:lnSpc>
                <a:spcPct val="90000"/>
              </a:lnSpc>
              <a:spcBef>
                <a:spcPct val="10000"/>
              </a:spcBef>
            </a:pPr>
            <a:r>
              <a:rPr lang="en-US" sz="3600" i="1" u="sng">
                <a:solidFill>
                  <a:schemeClr val="folHlink"/>
                </a:solidFill>
              </a:rPr>
              <a:t>Social</a:t>
            </a:r>
            <a:r>
              <a:rPr lang="en-US" sz="3600">
                <a:solidFill>
                  <a:schemeClr val="folHlink"/>
                </a:solidFill>
              </a:rPr>
              <a:t>: de facto segregation, race riots due to Great Migration(s), white flight in suburbs, lynching &amp; intimidation  </a:t>
            </a:r>
          </a:p>
        </p:txBody>
      </p:sp>
    </p:spTree>
    <p:extLst>
      <p:ext uri="{BB962C8B-B14F-4D97-AF65-F5344CB8AC3E}">
        <p14:creationId xmlns:p14="http://schemas.microsoft.com/office/powerpoint/2010/main" val="24366740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284675">
                                            <p:txEl>
                                              <p:pRg st="0" end="0"/>
                                            </p:txEl>
                                          </p:spTgt>
                                        </p:tgtEl>
                                        <p:attrNameLst>
                                          <p:attrName>style.visibility</p:attrName>
                                        </p:attrNameLst>
                                      </p:cBhvr>
                                      <p:to>
                                        <p:strVal val="visible"/>
                                      </p:to>
                                    </p:set>
                                    <p:anim calcmode="lin" valueType="num">
                                      <p:cBhvr>
                                        <p:cTn id="7" dur="500" fill="hold"/>
                                        <p:tgtEl>
                                          <p:spTgt spid="28467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8467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84675">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284675">
                                            <p:txEl>
                                              <p:pRg st="1" end="1"/>
                                            </p:txEl>
                                          </p:spTgt>
                                        </p:tgtEl>
                                        <p:attrNameLst>
                                          <p:attrName>style.visibility</p:attrName>
                                        </p:attrNameLst>
                                      </p:cBhvr>
                                      <p:to>
                                        <p:strVal val="visible"/>
                                      </p:to>
                                    </p:set>
                                    <p:anim calcmode="lin" valueType="num">
                                      <p:cBhvr>
                                        <p:cTn id="14" dur="500" fill="hold"/>
                                        <p:tgtEl>
                                          <p:spTgt spid="28467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8467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84675">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nodeType="clickEffect">
                                  <p:stCondLst>
                                    <p:cond delay="0"/>
                                  </p:stCondLst>
                                  <p:childTnLst>
                                    <p:set>
                                      <p:cBhvr>
                                        <p:cTn id="20" dur="1" fill="hold">
                                          <p:stCondLst>
                                            <p:cond delay="0"/>
                                          </p:stCondLst>
                                        </p:cTn>
                                        <p:tgtEl>
                                          <p:spTgt spid="284675">
                                            <p:txEl>
                                              <p:pRg st="2" end="2"/>
                                            </p:txEl>
                                          </p:spTgt>
                                        </p:tgtEl>
                                        <p:attrNameLst>
                                          <p:attrName>style.visibility</p:attrName>
                                        </p:attrNameLst>
                                      </p:cBhvr>
                                      <p:to>
                                        <p:strVal val="visible"/>
                                      </p:to>
                                    </p:set>
                                    <p:anim calcmode="lin" valueType="num">
                                      <p:cBhvr>
                                        <p:cTn id="21" dur="500" fill="hold"/>
                                        <p:tgtEl>
                                          <p:spTgt spid="28467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8467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846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23" name="Rectangle 3"/>
          <p:cNvSpPr>
            <a:spLocks noGrp="1" noChangeArrowheads="1"/>
          </p:cNvSpPr>
          <p:nvPr>
            <p:ph type="body" idx="1"/>
          </p:nvPr>
        </p:nvSpPr>
        <p:spPr>
          <a:xfrm>
            <a:off x="914400" y="228600"/>
            <a:ext cx="8229600" cy="6629400"/>
          </a:xfrm>
        </p:spPr>
        <p:txBody>
          <a:bodyPr/>
          <a:lstStyle/>
          <a:p>
            <a:pPr>
              <a:lnSpc>
                <a:spcPct val="90000"/>
              </a:lnSpc>
            </a:pPr>
            <a:endParaRPr lang="en-US" sz="2000" u="sng" dirty="0">
              <a:solidFill>
                <a:srgbClr val="FF0000"/>
              </a:solidFill>
              <a:effectLst>
                <a:outerShdw blurRad="38100" dist="38100" dir="2700000" algn="tl">
                  <a:srgbClr val="DDDDDD"/>
                </a:outerShdw>
              </a:effectLst>
            </a:endParaRPr>
          </a:p>
          <a:p>
            <a:pPr>
              <a:lnSpc>
                <a:spcPct val="90000"/>
              </a:lnSpc>
            </a:pPr>
            <a:r>
              <a:rPr lang="en-US" u="sng" dirty="0">
                <a:solidFill>
                  <a:srgbClr val="FF0000"/>
                </a:solidFill>
                <a:effectLst>
                  <a:outerShdw blurRad="38100" dist="38100" dir="2700000" algn="tl">
                    <a:srgbClr val="DDDDDD"/>
                  </a:outerShdw>
                </a:effectLst>
              </a:rPr>
              <a:t>Warm-Up Question</a:t>
            </a:r>
            <a:r>
              <a:rPr lang="en-US" dirty="0">
                <a:solidFill>
                  <a:srgbClr val="FF0000"/>
                </a:solidFill>
              </a:rPr>
              <a:t>:</a:t>
            </a:r>
          </a:p>
          <a:p>
            <a:pPr lvl="1">
              <a:lnSpc>
                <a:spcPct val="90000"/>
              </a:lnSpc>
            </a:pPr>
            <a:r>
              <a:rPr lang="en-US" dirty="0">
                <a:solidFill>
                  <a:srgbClr val="FF0000"/>
                </a:solidFill>
              </a:rPr>
              <a:t>Consider the 300 years between 1650-1950; Identify       two continuities &amp; two changes regarding African-Americans    in the United States</a:t>
            </a:r>
          </a:p>
        </p:txBody>
      </p:sp>
    </p:spTree>
    <p:extLst>
      <p:ext uri="{BB962C8B-B14F-4D97-AF65-F5344CB8AC3E}">
        <p14:creationId xmlns:p14="http://schemas.microsoft.com/office/powerpoint/2010/main" val="382906825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type="title"/>
          </p:nvPr>
        </p:nvSpPr>
        <p:spPr/>
        <p:txBody>
          <a:bodyPr/>
          <a:lstStyle/>
          <a:p>
            <a:r>
              <a:rPr lang="en-US"/>
              <a:t>Key Events in Black History </a:t>
            </a:r>
          </a:p>
        </p:txBody>
      </p:sp>
      <p:sp>
        <p:nvSpPr>
          <p:cNvPr id="247811" name="Rectangle 3"/>
          <p:cNvSpPr>
            <a:spLocks noGrp="1" noChangeArrowheads="1"/>
          </p:cNvSpPr>
          <p:nvPr>
            <p:ph type="body" idx="1"/>
          </p:nvPr>
        </p:nvSpPr>
        <p:spPr>
          <a:xfrm>
            <a:off x="838200" y="1219200"/>
            <a:ext cx="8305800" cy="5638800"/>
          </a:xfrm>
        </p:spPr>
        <p:txBody>
          <a:bodyPr/>
          <a:lstStyle/>
          <a:p>
            <a:r>
              <a:rPr lang="en-US" sz="4800"/>
              <a:t>Name up to 3 civil rights leaders of the Jim Crow era (1877-1954) &amp; their key idea</a:t>
            </a:r>
          </a:p>
        </p:txBody>
      </p:sp>
    </p:spTree>
    <p:extLst>
      <p:ext uri="{BB962C8B-B14F-4D97-AF65-F5344CB8AC3E}">
        <p14:creationId xmlns:p14="http://schemas.microsoft.com/office/powerpoint/2010/main" val="301403691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a:xfrm>
            <a:off x="1143000" y="0"/>
            <a:ext cx="7772400" cy="838200"/>
          </a:xfrm>
        </p:spPr>
        <p:txBody>
          <a:bodyPr/>
          <a:lstStyle/>
          <a:p>
            <a:r>
              <a:rPr lang="en-US"/>
              <a:t>Turning Points in Black History </a:t>
            </a:r>
          </a:p>
        </p:txBody>
      </p:sp>
      <p:sp>
        <p:nvSpPr>
          <p:cNvPr id="282627" name="Rectangle 3"/>
          <p:cNvSpPr>
            <a:spLocks noGrp="1" noChangeArrowheads="1"/>
          </p:cNvSpPr>
          <p:nvPr>
            <p:ph type="body" idx="1"/>
          </p:nvPr>
        </p:nvSpPr>
        <p:spPr>
          <a:xfrm>
            <a:off x="838200" y="914400"/>
            <a:ext cx="8305800" cy="5943600"/>
          </a:xfrm>
        </p:spPr>
        <p:txBody>
          <a:bodyPr/>
          <a:lstStyle/>
          <a:p>
            <a:r>
              <a:rPr lang="en-US" sz="3600">
                <a:solidFill>
                  <a:schemeClr val="folHlink"/>
                </a:solidFill>
              </a:rPr>
              <a:t>Booker T. Washington (</a:t>
            </a:r>
            <a:r>
              <a:rPr lang="en-US" sz="3600" i="1">
                <a:solidFill>
                  <a:schemeClr val="folHlink"/>
                </a:solidFill>
              </a:rPr>
              <a:t>Atlanta Compromise</a:t>
            </a:r>
            <a:r>
              <a:rPr lang="en-US" sz="3600">
                <a:solidFill>
                  <a:schemeClr val="folHlink"/>
                </a:solidFill>
              </a:rPr>
              <a:t>)—accept discrimination temporarily &amp; focus on improvement through hard work &amp; accommodation </a:t>
            </a:r>
          </a:p>
          <a:p>
            <a:r>
              <a:rPr lang="en-US" sz="3600">
                <a:solidFill>
                  <a:schemeClr val="folHlink"/>
                </a:solidFill>
              </a:rPr>
              <a:t>WEB DuBois—political action now via the NAACP, </a:t>
            </a:r>
            <a:r>
              <a:rPr lang="ja-JP" altLang="en-US" sz="3600">
                <a:solidFill>
                  <a:schemeClr val="folHlink"/>
                </a:solidFill>
                <a:latin typeface="Arial"/>
              </a:rPr>
              <a:t>“</a:t>
            </a:r>
            <a:r>
              <a:rPr lang="en-US" sz="3600">
                <a:solidFill>
                  <a:schemeClr val="folHlink"/>
                </a:solidFill>
              </a:rPr>
              <a:t>the Talented Tenth</a:t>
            </a:r>
            <a:r>
              <a:rPr lang="ja-JP" altLang="en-US" sz="3600">
                <a:solidFill>
                  <a:schemeClr val="folHlink"/>
                </a:solidFill>
                <a:latin typeface="Arial"/>
              </a:rPr>
              <a:t>”</a:t>
            </a:r>
            <a:endParaRPr lang="en-US" sz="3600">
              <a:solidFill>
                <a:schemeClr val="folHlink"/>
              </a:solidFill>
            </a:endParaRPr>
          </a:p>
          <a:p>
            <a:r>
              <a:rPr lang="en-US" sz="3600">
                <a:solidFill>
                  <a:schemeClr val="folHlink"/>
                </a:solidFill>
              </a:rPr>
              <a:t>Marcus Garvey—black separatism &amp; economic self-dependence </a:t>
            </a:r>
          </a:p>
          <a:p>
            <a:r>
              <a:rPr lang="en-US" sz="3600">
                <a:solidFill>
                  <a:schemeClr val="folHlink"/>
                </a:solidFill>
              </a:rPr>
              <a:t>A Philip Randolph—Pushed the </a:t>
            </a:r>
            <a:r>
              <a:rPr lang="ja-JP" altLang="en-US" sz="3600">
                <a:solidFill>
                  <a:schemeClr val="folHlink"/>
                </a:solidFill>
                <a:latin typeface="Arial"/>
              </a:rPr>
              <a:t>“</a:t>
            </a:r>
            <a:r>
              <a:rPr lang="en-US" sz="3600">
                <a:solidFill>
                  <a:schemeClr val="folHlink"/>
                </a:solidFill>
              </a:rPr>
              <a:t>Double V</a:t>
            </a:r>
            <a:r>
              <a:rPr lang="ja-JP" altLang="en-US" sz="3600">
                <a:solidFill>
                  <a:schemeClr val="folHlink"/>
                </a:solidFill>
                <a:latin typeface="Arial"/>
              </a:rPr>
              <a:t>”</a:t>
            </a:r>
            <a:r>
              <a:rPr lang="en-US" sz="3600">
                <a:solidFill>
                  <a:schemeClr val="folHlink"/>
                </a:solidFill>
              </a:rPr>
              <a:t> campaign in WWII </a:t>
            </a:r>
          </a:p>
        </p:txBody>
      </p:sp>
    </p:spTree>
    <p:extLst>
      <p:ext uri="{BB962C8B-B14F-4D97-AF65-F5344CB8AC3E}">
        <p14:creationId xmlns:p14="http://schemas.microsoft.com/office/powerpoint/2010/main" val="41734481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282627">
                                            <p:txEl>
                                              <p:pRg st="0" end="0"/>
                                            </p:txEl>
                                          </p:spTgt>
                                        </p:tgtEl>
                                        <p:attrNameLst>
                                          <p:attrName>style.visibility</p:attrName>
                                        </p:attrNameLst>
                                      </p:cBhvr>
                                      <p:to>
                                        <p:strVal val="visible"/>
                                      </p:to>
                                    </p:set>
                                    <p:anim calcmode="lin" valueType="num">
                                      <p:cBhvr>
                                        <p:cTn id="7" dur="500" fill="hold"/>
                                        <p:tgtEl>
                                          <p:spTgt spid="28262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8262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82627">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282627">
                                            <p:txEl>
                                              <p:pRg st="1" end="1"/>
                                            </p:txEl>
                                          </p:spTgt>
                                        </p:tgtEl>
                                        <p:attrNameLst>
                                          <p:attrName>style.visibility</p:attrName>
                                        </p:attrNameLst>
                                      </p:cBhvr>
                                      <p:to>
                                        <p:strVal val="visible"/>
                                      </p:to>
                                    </p:set>
                                    <p:anim calcmode="lin" valueType="num">
                                      <p:cBhvr>
                                        <p:cTn id="14" dur="500" fill="hold"/>
                                        <p:tgtEl>
                                          <p:spTgt spid="282627">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82627">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82627">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nodeType="clickEffect">
                                  <p:stCondLst>
                                    <p:cond delay="0"/>
                                  </p:stCondLst>
                                  <p:childTnLst>
                                    <p:set>
                                      <p:cBhvr>
                                        <p:cTn id="20" dur="1" fill="hold">
                                          <p:stCondLst>
                                            <p:cond delay="0"/>
                                          </p:stCondLst>
                                        </p:cTn>
                                        <p:tgtEl>
                                          <p:spTgt spid="282627">
                                            <p:txEl>
                                              <p:pRg st="2" end="2"/>
                                            </p:txEl>
                                          </p:spTgt>
                                        </p:tgtEl>
                                        <p:attrNameLst>
                                          <p:attrName>style.visibility</p:attrName>
                                        </p:attrNameLst>
                                      </p:cBhvr>
                                      <p:to>
                                        <p:strVal val="visible"/>
                                      </p:to>
                                    </p:set>
                                    <p:anim calcmode="lin" valueType="num">
                                      <p:cBhvr>
                                        <p:cTn id="21" dur="500" fill="hold"/>
                                        <p:tgtEl>
                                          <p:spTgt spid="282627">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82627">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82627">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0" fill="hold" nodeType="clickEffect">
                                  <p:stCondLst>
                                    <p:cond delay="0"/>
                                  </p:stCondLst>
                                  <p:childTnLst>
                                    <p:set>
                                      <p:cBhvr>
                                        <p:cTn id="27" dur="1" fill="hold">
                                          <p:stCondLst>
                                            <p:cond delay="0"/>
                                          </p:stCondLst>
                                        </p:cTn>
                                        <p:tgtEl>
                                          <p:spTgt spid="282627">
                                            <p:txEl>
                                              <p:pRg st="3" end="3"/>
                                            </p:txEl>
                                          </p:spTgt>
                                        </p:tgtEl>
                                        <p:attrNameLst>
                                          <p:attrName>style.visibility</p:attrName>
                                        </p:attrNameLst>
                                      </p:cBhvr>
                                      <p:to>
                                        <p:strVal val="visible"/>
                                      </p:to>
                                    </p:set>
                                    <p:anim calcmode="lin" valueType="num">
                                      <p:cBhvr>
                                        <p:cTn id="28" dur="500" fill="hold"/>
                                        <p:tgtEl>
                                          <p:spTgt spid="282627">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82627">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826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p:txBody>
          <a:bodyPr/>
          <a:lstStyle/>
          <a:p>
            <a:r>
              <a:rPr lang="en-US"/>
              <a:t>Key Events in Black History </a:t>
            </a:r>
          </a:p>
        </p:txBody>
      </p:sp>
      <p:sp>
        <p:nvSpPr>
          <p:cNvPr id="248835" name="Rectangle 3"/>
          <p:cNvSpPr>
            <a:spLocks noGrp="1" noChangeArrowheads="1"/>
          </p:cNvSpPr>
          <p:nvPr>
            <p:ph type="body" idx="1"/>
          </p:nvPr>
        </p:nvSpPr>
        <p:spPr>
          <a:xfrm>
            <a:off x="914400" y="1066800"/>
            <a:ext cx="8229600" cy="5791200"/>
          </a:xfrm>
        </p:spPr>
        <p:txBody>
          <a:bodyPr/>
          <a:lstStyle/>
          <a:p>
            <a:pPr>
              <a:lnSpc>
                <a:spcPct val="90000"/>
              </a:lnSpc>
            </a:pPr>
            <a:r>
              <a:rPr lang="en-US" sz="4800"/>
              <a:t>Name 1 positive change each president had on the Civil Rights movement:</a:t>
            </a:r>
          </a:p>
          <a:p>
            <a:pPr lvl="1">
              <a:lnSpc>
                <a:spcPct val="90000"/>
              </a:lnSpc>
            </a:pPr>
            <a:r>
              <a:rPr lang="en-US" sz="4800"/>
              <a:t>F. Roosevelt</a:t>
            </a:r>
          </a:p>
          <a:p>
            <a:pPr lvl="1">
              <a:lnSpc>
                <a:spcPct val="90000"/>
              </a:lnSpc>
            </a:pPr>
            <a:r>
              <a:rPr lang="en-US" sz="4800"/>
              <a:t>H. Truman </a:t>
            </a:r>
          </a:p>
          <a:p>
            <a:pPr lvl="1">
              <a:lnSpc>
                <a:spcPct val="90000"/>
              </a:lnSpc>
            </a:pPr>
            <a:r>
              <a:rPr lang="en-US" sz="4800"/>
              <a:t>D. Eisenhower</a:t>
            </a:r>
          </a:p>
          <a:p>
            <a:pPr lvl="1">
              <a:lnSpc>
                <a:spcPct val="90000"/>
              </a:lnSpc>
            </a:pPr>
            <a:r>
              <a:rPr lang="en-US" sz="4800"/>
              <a:t>L. Johnson </a:t>
            </a:r>
          </a:p>
        </p:txBody>
      </p:sp>
    </p:spTree>
    <p:extLst>
      <p:ext uri="{BB962C8B-B14F-4D97-AF65-F5344CB8AC3E}">
        <p14:creationId xmlns:p14="http://schemas.microsoft.com/office/powerpoint/2010/main" val="220529118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ChangeArrowheads="1"/>
          </p:cNvSpPr>
          <p:nvPr>
            <p:ph type="title"/>
          </p:nvPr>
        </p:nvSpPr>
        <p:spPr>
          <a:xfrm>
            <a:off x="1143000" y="0"/>
            <a:ext cx="7772400" cy="838200"/>
          </a:xfrm>
        </p:spPr>
        <p:txBody>
          <a:bodyPr/>
          <a:lstStyle/>
          <a:p>
            <a:r>
              <a:rPr lang="en-US"/>
              <a:t>Turning Points in Black History </a:t>
            </a:r>
          </a:p>
        </p:txBody>
      </p:sp>
      <p:sp>
        <p:nvSpPr>
          <p:cNvPr id="285699" name="Rectangle 3"/>
          <p:cNvSpPr>
            <a:spLocks noGrp="1" noChangeArrowheads="1"/>
          </p:cNvSpPr>
          <p:nvPr>
            <p:ph type="body" idx="1"/>
          </p:nvPr>
        </p:nvSpPr>
        <p:spPr>
          <a:xfrm>
            <a:off x="838200" y="914400"/>
            <a:ext cx="8305800" cy="5943600"/>
          </a:xfrm>
        </p:spPr>
        <p:txBody>
          <a:bodyPr/>
          <a:lstStyle/>
          <a:p>
            <a:pPr>
              <a:lnSpc>
                <a:spcPct val="90000"/>
              </a:lnSpc>
            </a:pPr>
            <a:r>
              <a:rPr lang="en-US" sz="3600" i="1" u="sng">
                <a:solidFill>
                  <a:schemeClr val="folHlink"/>
                </a:solidFill>
              </a:rPr>
              <a:t>FDR</a:t>
            </a:r>
            <a:r>
              <a:rPr lang="en-US" sz="3600">
                <a:solidFill>
                  <a:schemeClr val="folHlink"/>
                </a:solidFill>
              </a:rPr>
              <a:t>: ban on discriminatory hiring during WWII (Fair Employ Prac Com)</a:t>
            </a:r>
          </a:p>
          <a:p>
            <a:pPr>
              <a:lnSpc>
                <a:spcPct val="90000"/>
              </a:lnSpc>
            </a:pPr>
            <a:r>
              <a:rPr lang="en-US" sz="3600" i="1" u="sng">
                <a:solidFill>
                  <a:schemeClr val="folHlink"/>
                </a:solidFill>
              </a:rPr>
              <a:t>Truman</a:t>
            </a:r>
            <a:r>
              <a:rPr lang="en-US" sz="3600">
                <a:solidFill>
                  <a:schemeClr val="folHlink"/>
                </a:solidFill>
              </a:rPr>
              <a:t>: desegregation of military (Executive Order 9981)</a:t>
            </a:r>
          </a:p>
          <a:p>
            <a:pPr>
              <a:lnSpc>
                <a:spcPct val="90000"/>
              </a:lnSpc>
            </a:pPr>
            <a:r>
              <a:rPr lang="en-US" sz="3600" i="1" u="sng">
                <a:solidFill>
                  <a:schemeClr val="folHlink"/>
                </a:solidFill>
              </a:rPr>
              <a:t>Eisenhower</a:t>
            </a:r>
            <a:r>
              <a:rPr lang="en-US" sz="3600">
                <a:solidFill>
                  <a:schemeClr val="folHlink"/>
                </a:solidFill>
              </a:rPr>
              <a:t>: forcing integration at Central High in Little Rock, Arkansas (the </a:t>
            </a:r>
            <a:r>
              <a:rPr lang="ja-JP" altLang="en-US" sz="3600">
                <a:solidFill>
                  <a:schemeClr val="folHlink"/>
                </a:solidFill>
                <a:latin typeface="Arial"/>
              </a:rPr>
              <a:t>“</a:t>
            </a:r>
            <a:r>
              <a:rPr lang="en-US" sz="3600">
                <a:solidFill>
                  <a:schemeClr val="folHlink"/>
                </a:solidFill>
              </a:rPr>
              <a:t>Little Rock Nine</a:t>
            </a:r>
            <a:r>
              <a:rPr lang="ja-JP" altLang="en-US" sz="3600">
                <a:solidFill>
                  <a:schemeClr val="folHlink"/>
                </a:solidFill>
                <a:latin typeface="Arial"/>
              </a:rPr>
              <a:t>”</a:t>
            </a:r>
            <a:r>
              <a:rPr lang="en-US" sz="3600">
                <a:solidFill>
                  <a:schemeClr val="folHlink"/>
                </a:solidFill>
              </a:rPr>
              <a:t>)</a:t>
            </a:r>
          </a:p>
          <a:p>
            <a:pPr>
              <a:lnSpc>
                <a:spcPct val="90000"/>
              </a:lnSpc>
            </a:pPr>
            <a:r>
              <a:rPr lang="en-US" sz="3600" i="1" u="sng">
                <a:solidFill>
                  <a:schemeClr val="folHlink"/>
                </a:solidFill>
              </a:rPr>
              <a:t>LBJ</a:t>
            </a:r>
            <a:r>
              <a:rPr lang="en-US" sz="3600">
                <a:solidFill>
                  <a:schemeClr val="folHlink"/>
                </a:solidFill>
              </a:rPr>
              <a:t>: Civil Rights Act of 1964 banned segregation &amp; ended Jim Crow laws; Voting Rights Act of 1965 banned literacy tests &amp; protected polls</a:t>
            </a:r>
          </a:p>
        </p:txBody>
      </p:sp>
    </p:spTree>
    <p:extLst>
      <p:ext uri="{BB962C8B-B14F-4D97-AF65-F5344CB8AC3E}">
        <p14:creationId xmlns:p14="http://schemas.microsoft.com/office/powerpoint/2010/main" val="30040519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285699">
                                            <p:txEl>
                                              <p:pRg st="0" end="0"/>
                                            </p:txEl>
                                          </p:spTgt>
                                        </p:tgtEl>
                                        <p:attrNameLst>
                                          <p:attrName>style.visibility</p:attrName>
                                        </p:attrNameLst>
                                      </p:cBhvr>
                                      <p:to>
                                        <p:strVal val="visible"/>
                                      </p:to>
                                    </p:set>
                                    <p:anim calcmode="lin" valueType="num">
                                      <p:cBhvr>
                                        <p:cTn id="7" dur="500" fill="hold"/>
                                        <p:tgtEl>
                                          <p:spTgt spid="28569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8569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85699">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285699">
                                            <p:txEl>
                                              <p:pRg st="1" end="1"/>
                                            </p:txEl>
                                          </p:spTgt>
                                        </p:tgtEl>
                                        <p:attrNameLst>
                                          <p:attrName>style.visibility</p:attrName>
                                        </p:attrNameLst>
                                      </p:cBhvr>
                                      <p:to>
                                        <p:strVal val="visible"/>
                                      </p:to>
                                    </p:set>
                                    <p:anim calcmode="lin" valueType="num">
                                      <p:cBhvr>
                                        <p:cTn id="14" dur="500" fill="hold"/>
                                        <p:tgtEl>
                                          <p:spTgt spid="28569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8569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85699">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nodeType="clickEffect">
                                  <p:stCondLst>
                                    <p:cond delay="0"/>
                                  </p:stCondLst>
                                  <p:childTnLst>
                                    <p:set>
                                      <p:cBhvr>
                                        <p:cTn id="20" dur="1" fill="hold">
                                          <p:stCondLst>
                                            <p:cond delay="0"/>
                                          </p:stCondLst>
                                        </p:cTn>
                                        <p:tgtEl>
                                          <p:spTgt spid="285699">
                                            <p:txEl>
                                              <p:pRg st="2" end="2"/>
                                            </p:txEl>
                                          </p:spTgt>
                                        </p:tgtEl>
                                        <p:attrNameLst>
                                          <p:attrName>style.visibility</p:attrName>
                                        </p:attrNameLst>
                                      </p:cBhvr>
                                      <p:to>
                                        <p:strVal val="visible"/>
                                      </p:to>
                                    </p:set>
                                    <p:anim calcmode="lin" valueType="num">
                                      <p:cBhvr>
                                        <p:cTn id="21" dur="500" fill="hold"/>
                                        <p:tgtEl>
                                          <p:spTgt spid="28569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8569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85699">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0" fill="hold" nodeType="clickEffect">
                                  <p:stCondLst>
                                    <p:cond delay="0"/>
                                  </p:stCondLst>
                                  <p:childTnLst>
                                    <p:set>
                                      <p:cBhvr>
                                        <p:cTn id="27" dur="1" fill="hold">
                                          <p:stCondLst>
                                            <p:cond delay="0"/>
                                          </p:stCondLst>
                                        </p:cTn>
                                        <p:tgtEl>
                                          <p:spTgt spid="285699">
                                            <p:txEl>
                                              <p:pRg st="3" end="3"/>
                                            </p:txEl>
                                          </p:spTgt>
                                        </p:tgtEl>
                                        <p:attrNameLst>
                                          <p:attrName>style.visibility</p:attrName>
                                        </p:attrNameLst>
                                      </p:cBhvr>
                                      <p:to>
                                        <p:strVal val="visible"/>
                                      </p:to>
                                    </p:set>
                                    <p:anim calcmode="lin" valueType="num">
                                      <p:cBhvr>
                                        <p:cTn id="28" dur="500" fill="hold"/>
                                        <p:tgtEl>
                                          <p:spTgt spid="285699">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85699">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856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a:xfrm>
            <a:off x="838200" y="0"/>
            <a:ext cx="8305800" cy="6858000"/>
          </a:xfrm>
        </p:spPr>
        <p:txBody>
          <a:bodyPr/>
          <a:lstStyle/>
          <a:p>
            <a:r>
              <a:rPr lang="en-US" sz="6600"/>
              <a:t>Slavery in        American History                         (1619-1865)</a:t>
            </a:r>
            <a:endParaRPr lang="en-US"/>
          </a:p>
        </p:txBody>
      </p:sp>
    </p:spTree>
    <p:extLst>
      <p:ext uri="{BB962C8B-B14F-4D97-AF65-F5344CB8AC3E}">
        <p14:creationId xmlns:p14="http://schemas.microsoft.com/office/powerpoint/2010/main" val="2565499879"/>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a:xfrm>
            <a:off x="1143000" y="0"/>
            <a:ext cx="7772400" cy="914400"/>
          </a:xfrm>
        </p:spPr>
        <p:txBody>
          <a:bodyPr/>
          <a:lstStyle/>
          <a:p>
            <a:r>
              <a:rPr lang="en-US"/>
              <a:t>Slavery in American History </a:t>
            </a:r>
          </a:p>
        </p:txBody>
      </p:sp>
      <p:sp>
        <p:nvSpPr>
          <p:cNvPr id="227331" name="Rectangle 3"/>
          <p:cNvSpPr>
            <a:spLocks noGrp="1" noChangeArrowheads="1"/>
          </p:cNvSpPr>
          <p:nvPr>
            <p:ph type="body" idx="1"/>
          </p:nvPr>
        </p:nvSpPr>
        <p:spPr>
          <a:xfrm>
            <a:off x="838200" y="838200"/>
            <a:ext cx="8305800" cy="6019800"/>
          </a:xfrm>
        </p:spPr>
        <p:txBody>
          <a:bodyPr/>
          <a:lstStyle/>
          <a:p>
            <a:pPr>
              <a:lnSpc>
                <a:spcPct val="90000"/>
              </a:lnSpc>
              <a:spcBef>
                <a:spcPct val="15000"/>
              </a:spcBef>
            </a:pPr>
            <a:r>
              <a:rPr lang="en-US"/>
              <a:t>In 1619, the 1</a:t>
            </a:r>
            <a:r>
              <a:rPr lang="en-US" baseline="30000"/>
              <a:t>st</a:t>
            </a:r>
            <a:r>
              <a:rPr lang="en-US"/>
              <a:t> African slaves were introduced in Jamestown</a:t>
            </a:r>
          </a:p>
          <a:p>
            <a:pPr>
              <a:lnSpc>
                <a:spcPct val="90000"/>
              </a:lnSpc>
              <a:spcBef>
                <a:spcPct val="15000"/>
              </a:spcBef>
            </a:pPr>
            <a:r>
              <a:rPr lang="en-US"/>
              <a:t>By 1660, slave labor replaced indentured servitude as the primary colonial labor system:</a:t>
            </a:r>
          </a:p>
          <a:p>
            <a:pPr lvl="1">
              <a:lnSpc>
                <a:spcPct val="90000"/>
              </a:lnSpc>
              <a:spcBef>
                <a:spcPct val="15000"/>
              </a:spcBef>
            </a:pPr>
            <a:r>
              <a:rPr lang="en-US"/>
              <a:t>Northern domestic servants</a:t>
            </a:r>
          </a:p>
          <a:p>
            <a:pPr lvl="1">
              <a:lnSpc>
                <a:spcPct val="90000"/>
              </a:lnSpc>
              <a:spcBef>
                <a:spcPct val="15000"/>
              </a:spcBef>
            </a:pPr>
            <a:r>
              <a:rPr lang="en-US"/>
              <a:t>Chesapeake tobacco plantations</a:t>
            </a:r>
          </a:p>
          <a:p>
            <a:pPr lvl="1">
              <a:lnSpc>
                <a:spcPct val="90000"/>
              </a:lnSpc>
              <a:spcBef>
                <a:spcPct val="15000"/>
              </a:spcBef>
            </a:pPr>
            <a:r>
              <a:rPr lang="en-US"/>
              <a:t>Southern rice &amp; indigo industries</a:t>
            </a:r>
          </a:p>
          <a:p>
            <a:pPr>
              <a:lnSpc>
                <a:spcPct val="90000"/>
              </a:lnSpc>
              <a:spcBef>
                <a:spcPct val="15000"/>
              </a:spcBef>
            </a:pPr>
            <a:r>
              <a:rPr lang="en-US"/>
              <a:t>By 1720, the African slave population became self-sustaining</a:t>
            </a:r>
          </a:p>
        </p:txBody>
      </p:sp>
    </p:spTree>
    <p:extLst>
      <p:ext uri="{BB962C8B-B14F-4D97-AF65-F5344CB8AC3E}">
        <p14:creationId xmlns:p14="http://schemas.microsoft.com/office/powerpoint/2010/main" val="74219029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a:xfrm>
            <a:off x="1143000" y="0"/>
            <a:ext cx="7772400" cy="914400"/>
          </a:xfrm>
        </p:spPr>
        <p:txBody>
          <a:bodyPr/>
          <a:lstStyle/>
          <a:p>
            <a:r>
              <a:rPr lang="en-US"/>
              <a:t>Slavery in American History </a:t>
            </a:r>
          </a:p>
        </p:txBody>
      </p:sp>
      <p:sp>
        <p:nvSpPr>
          <p:cNvPr id="228355" name="Rectangle 3"/>
          <p:cNvSpPr>
            <a:spLocks noGrp="1" noChangeArrowheads="1"/>
          </p:cNvSpPr>
          <p:nvPr>
            <p:ph type="body" idx="1"/>
          </p:nvPr>
        </p:nvSpPr>
        <p:spPr>
          <a:xfrm>
            <a:off x="838200" y="838200"/>
            <a:ext cx="8305800" cy="6019800"/>
          </a:xfrm>
        </p:spPr>
        <p:txBody>
          <a:bodyPr/>
          <a:lstStyle/>
          <a:p>
            <a:pPr>
              <a:lnSpc>
                <a:spcPct val="95000"/>
              </a:lnSpc>
              <a:spcBef>
                <a:spcPct val="10000"/>
              </a:spcBef>
            </a:pPr>
            <a:r>
              <a:rPr lang="en-US" sz="3800"/>
              <a:t>The American Revolution in 1776 revealed the hypocrisy of slavery</a:t>
            </a:r>
          </a:p>
          <a:p>
            <a:pPr lvl="1">
              <a:lnSpc>
                <a:spcPct val="95000"/>
              </a:lnSpc>
              <a:spcBef>
                <a:spcPct val="10000"/>
              </a:spcBef>
            </a:pPr>
            <a:r>
              <a:rPr lang="en-US" sz="3800"/>
              <a:t>Nine states abolished slavery</a:t>
            </a:r>
          </a:p>
          <a:p>
            <a:pPr lvl="1">
              <a:lnSpc>
                <a:spcPct val="95000"/>
              </a:lnSpc>
              <a:spcBef>
                <a:spcPct val="10000"/>
              </a:spcBef>
            </a:pPr>
            <a:r>
              <a:rPr lang="en-US" sz="3800"/>
              <a:t>NW Ordinance (1787) of the Articles</a:t>
            </a:r>
            <a:r>
              <a:rPr lang="en-US" sz="3000"/>
              <a:t> </a:t>
            </a:r>
            <a:r>
              <a:rPr lang="en-US" sz="3800"/>
              <a:t>of</a:t>
            </a:r>
            <a:r>
              <a:rPr lang="en-US" sz="3000"/>
              <a:t> </a:t>
            </a:r>
            <a:r>
              <a:rPr lang="en-US" sz="3800"/>
              <a:t>Confed</a:t>
            </a:r>
            <a:r>
              <a:rPr lang="en-US" sz="3000"/>
              <a:t> </a:t>
            </a:r>
            <a:r>
              <a:rPr lang="en-US" sz="3800"/>
              <a:t>banned</a:t>
            </a:r>
            <a:r>
              <a:rPr lang="en-US" sz="3000"/>
              <a:t> </a:t>
            </a:r>
            <a:r>
              <a:rPr lang="en-US" sz="3800"/>
              <a:t>slavery</a:t>
            </a:r>
          </a:p>
          <a:p>
            <a:pPr lvl="1">
              <a:lnSpc>
                <a:spcPct val="95000"/>
              </a:lnSpc>
              <a:spcBef>
                <a:spcPct val="10000"/>
              </a:spcBef>
            </a:pPr>
            <a:r>
              <a:rPr lang="en-US" sz="3800"/>
              <a:t>The Constitution ended the trans-Atlantic slave trade in 1808, but did not abolish slavery</a:t>
            </a:r>
          </a:p>
          <a:p>
            <a:pPr>
              <a:lnSpc>
                <a:spcPct val="95000"/>
              </a:lnSpc>
              <a:spcBef>
                <a:spcPct val="10000"/>
              </a:spcBef>
            </a:pPr>
            <a:r>
              <a:rPr lang="en-US" sz="3800"/>
              <a:t>From 1800 to 1860, </a:t>
            </a:r>
            <a:r>
              <a:rPr lang="ja-JP" altLang="en-US" sz="3800">
                <a:latin typeface="Arial"/>
              </a:rPr>
              <a:t>“</a:t>
            </a:r>
            <a:r>
              <a:rPr lang="en-US" sz="3800"/>
              <a:t>King Cotton</a:t>
            </a:r>
            <a:r>
              <a:rPr lang="ja-JP" altLang="en-US" sz="3800">
                <a:latin typeface="Arial"/>
              </a:rPr>
              <a:t>”</a:t>
            </a:r>
            <a:r>
              <a:rPr lang="en-US" sz="3800"/>
              <a:t>  spread</a:t>
            </a:r>
            <a:r>
              <a:rPr lang="en-US" sz="3000"/>
              <a:t> </a:t>
            </a:r>
            <a:r>
              <a:rPr lang="en-US" sz="3800"/>
              <a:t>slavery</a:t>
            </a:r>
            <a:r>
              <a:rPr lang="en-US" sz="3000"/>
              <a:t> </a:t>
            </a:r>
            <a:r>
              <a:rPr lang="en-US" sz="3800"/>
              <a:t>as</a:t>
            </a:r>
            <a:r>
              <a:rPr lang="en-US" sz="3000"/>
              <a:t> </a:t>
            </a:r>
            <a:r>
              <a:rPr lang="en-US" sz="3800"/>
              <a:t>far</a:t>
            </a:r>
            <a:r>
              <a:rPr lang="en-US" sz="3000"/>
              <a:t> </a:t>
            </a:r>
            <a:r>
              <a:rPr lang="en-US" sz="3800"/>
              <a:t>West</a:t>
            </a:r>
            <a:r>
              <a:rPr lang="en-US" sz="3000"/>
              <a:t> </a:t>
            </a:r>
            <a:r>
              <a:rPr lang="en-US" sz="3800"/>
              <a:t>as</a:t>
            </a:r>
            <a:r>
              <a:rPr lang="en-US" sz="3000"/>
              <a:t> </a:t>
            </a:r>
            <a:r>
              <a:rPr lang="en-US" sz="3800"/>
              <a:t>Texas</a:t>
            </a:r>
          </a:p>
        </p:txBody>
      </p:sp>
    </p:spTree>
    <p:extLst>
      <p:ext uri="{BB962C8B-B14F-4D97-AF65-F5344CB8AC3E}">
        <p14:creationId xmlns:p14="http://schemas.microsoft.com/office/powerpoint/2010/main" val="20265820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a:xfrm>
            <a:off x="1143000" y="0"/>
            <a:ext cx="7772400" cy="914400"/>
          </a:xfrm>
        </p:spPr>
        <p:txBody>
          <a:bodyPr/>
          <a:lstStyle/>
          <a:p>
            <a:r>
              <a:rPr lang="en-US"/>
              <a:t>Slavery in American History </a:t>
            </a:r>
          </a:p>
        </p:txBody>
      </p:sp>
      <p:sp>
        <p:nvSpPr>
          <p:cNvPr id="229379" name="Rectangle 3"/>
          <p:cNvSpPr>
            <a:spLocks noGrp="1" noChangeArrowheads="1"/>
          </p:cNvSpPr>
          <p:nvPr>
            <p:ph type="body" idx="1"/>
          </p:nvPr>
        </p:nvSpPr>
        <p:spPr>
          <a:xfrm>
            <a:off x="838200" y="838200"/>
            <a:ext cx="8305800" cy="6019800"/>
          </a:xfrm>
        </p:spPr>
        <p:txBody>
          <a:bodyPr/>
          <a:lstStyle/>
          <a:p>
            <a:r>
              <a:rPr lang="en-US" sz="3900"/>
              <a:t>From 1820-1860, slavery became a divisive issue in America:</a:t>
            </a:r>
          </a:p>
          <a:p>
            <a:pPr lvl="1"/>
            <a:r>
              <a:rPr lang="en-US" sz="3900"/>
              <a:t>Sectional disputes (1820, 1850, popular sovereignty, Dred Scott) </a:t>
            </a:r>
          </a:p>
          <a:p>
            <a:pPr lvl="1"/>
            <a:r>
              <a:rPr lang="en-US" sz="3900"/>
              <a:t>Slave uprisings (Prosser, Vesey, Nat Turner, &amp; John Brown</a:t>
            </a:r>
            <a:r>
              <a:rPr lang="ja-JP" altLang="en-US" sz="3900">
                <a:latin typeface="Arial"/>
              </a:rPr>
              <a:t>’</a:t>
            </a:r>
            <a:r>
              <a:rPr lang="en-US" sz="3900"/>
              <a:t>s raid)</a:t>
            </a:r>
          </a:p>
          <a:p>
            <a:pPr lvl="1"/>
            <a:r>
              <a:rPr lang="en-US" sz="3900"/>
              <a:t>Abolitionists led by William Lloyd Garrison &amp; Frederick Douglass</a:t>
            </a:r>
          </a:p>
          <a:p>
            <a:pPr lvl="1"/>
            <a:r>
              <a:rPr lang="en-US" sz="3900"/>
              <a:t>Civil War &amp; Emancipation Proc </a:t>
            </a:r>
          </a:p>
        </p:txBody>
      </p:sp>
    </p:spTree>
    <p:extLst>
      <p:ext uri="{BB962C8B-B14F-4D97-AF65-F5344CB8AC3E}">
        <p14:creationId xmlns:p14="http://schemas.microsoft.com/office/powerpoint/2010/main" val="108452887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a:xfrm>
            <a:off x="914400" y="0"/>
            <a:ext cx="8229600" cy="1371600"/>
          </a:xfrm>
        </p:spPr>
        <p:txBody>
          <a:bodyPr/>
          <a:lstStyle/>
          <a:p>
            <a:r>
              <a:rPr lang="en-US" sz="4000" i="1">
                <a:effectLst>
                  <a:outerShdw blurRad="38100" dist="38100" dir="2700000" algn="tl">
                    <a:srgbClr val="DDDDDD"/>
                  </a:outerShdw>
                </a:effectLst>
              </a:rPr>
              <a:t>African-Americans &amp; Civil Rights: </a:t>
            </a:r>
            <a:br>
              <a:rPr lang="en-US" sz="4000" i="1">
                <a:effectLst>
                  <a:outerShdw blurRad="38100" dist="38100" dir="2700000" algn="tl">
                    <a:srgbClr val="DDDDDD"/>
                  </a:outerShdw>
                </a:effectLst>
              </a:rPr>
            </a:br>
            <a:r>
              <a:rPr lang="en-US" sz="4000" i="1">
                <a:effectLst>
                  <a:outerShdw blurRad="38100" dist="38100" dir="2700000" algn="tl">
                    <a:srgbClr val="DDDDDD"/>
                  </a:outerShdw>
                </a:effectLst>
              </a:rPr>
              <a:t>Change Over Time Analysis</a:t>
            </a:r>
          </a:p>
        </p:txBody>
      </p:sp>
      <p:sp>
        <p:nvSpPr>
          <p:cNvPr id="268291" name="Rectangle 3"/>
          <p:cNvSpPr>
            <a:spLocks noGrp="1" noChangeArrowheads="1"/>
          </p:cNvSpPr>
          <p:nvPr>
            <p:ph type="body" idx="1"/>
          </p:nvPr>
        </p:nvSpPr>
        <p:spPr>
          <a:xfrm>
            <a:off x="838200" y="1371600"/>
            <a:ext cx="8305800" cy="5486400"/>
          </a:xfrm>
        </p:spPr>
        <p:txBody>
          <a:bodyPr/>
          <a:lstStyle/>
          <a:p>
            <a:r>
              <a:rPr lang="en-US" sz="3900"/>
              <a:t>Students will form groups of 3 </a:t>
            </a:r>
          </a:p>
          <a:p>
            <a:r>
              <a:rPr lang="en-US" sz="3900"/>
              <a:t>Each</a:t>
            </a:r>
            <a:r>
              <a:rPr lang="en-US" sz="3000"/>
              <a:t> </a:t>
            </a:r>
            <a:r>
              <a:rPr lang="en-US" sz="3900"/>
              <a:t>group</a:t>
            </a:r>
            <a:r>
              <a:rPr lang="en-US" sz="3000"/>
              <a:t> </a:t>
            </a:r>
            <a:r>
              <a:rPr lang="en-US" sz="3900"/>
              <a:t>will</a:t>
            </a:r>
            <a:r>
              <a:rPr lang="en-US" sz="3000"/>
              <a:t> </a:t>
            </a:r>
            <a:r>
              <a:rPr lang="en-US" sz="3900"/>
              <a:t>respond</a:t>
            </a:r>
            <a:r>
              <a:rPr lang="en-US" sz="3000"/>
              <a:t> </a:t>
            </a:r>
            <a:r>
              <a:rPr lang="en-US" sz="3900"/>
              <a:t>to</a:t>
            </a:r>
            <a:r>
              <a:rPr lang="en-US" sz="3000"/>
              <a:t> </a:t>
            </a:r>
            <a:r>
              <a:rPr lang="en-US" sz="3900"/>
              <a:t>prompts regarding African-Americans</a:t>
            </a:r>
          </a:p>
          <a:p>
            <a:r>
              <a:rPr lang="en-US" sz="3900"/>
              <a:t>Groups will earn points per correct answer </a:t>
            </a:r>
            <a:r>
              <a:rPr lang="en-US" sz="3900" b="1" i="1" u="sng"/>
              <a:t>OR</a:t>
            </a:r>
            <a:r>
              <a:rPr lang="en-US" sz="3900"/>
              <a:t>  0 points for</a:t>
            </a:r>
            <a:r>
              <a:rPr lang="en-US" sz="3000"/>
              <a:t> </a:t>
            </a:r>
            <a:r>
              <a:rPr lang="en-US" sz="3900"/>
              <a:t>any</a:t>
            </a:r>
            <a:r>
              <a:rPr lang="en-US" sz="3000"/>
              <a:t> </a:t>
            </a:r>
            <a:r>
              <a:rPr lang="en-US" sz="3900"/>
              <a:t>incorrect</a:t>
            </a:r>
            <a:r>
              <a:rPr lang="en-US" sz="3000"/>
              <a:t> </a:t>
            </a:r>
            <a:r>
              <a:rPr lang="en-US" sz="3900"/>
              <a:t>answer</a:t>
            </a:r>
            <a:r>
              <a:rPr lang="en-US" sz="3000"/>
              <a:t> </a:t>
            </a:r>
            <a:r>
              <a:rPr lang="en-US" sz="3900"/>
              <a:t>each</a:t>
            </a:r>
            <a:r>
              <a:rPr lang="en-US" sz="3000"/>
              <a:t> </a:t>
            </a:r>
            <a:r>
              <a:rPr lang="en-US" sz="3900"/>
              <a:t>round</a:t>
            </a:r>
          </a:p>
          <a:p>
            <a:r>
              <a:rPr lang="en-US" sz="3900"/>
              <a:t>The winning group earns a 105,  other groups earn 100, 95, 90, etc.</a:t>
            </a:r>
          </a:p>
        </p:txBody>
      </p:sp>
    </p:spTree>
    <p:custDataLst>
      <p:tags r:id="rId1"/>
    </p:custDataLst>
    <p:extLst>
      <p:ext uri="{BB962C8B-B14F-4D97-AF65-F5344CB8AC3E}">
        <p14:creationId xmlns:p14="http://schemas.microsoft.com/office/powerpoint/2010/main" val="77487655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r>
              <a:rPr lang="en-US"/>
              <a:t>Turning Points in Black History </a:t>
            </a:r>
          </a:p>
        </p:txBody>
      </p:sp>
      <p:sp>
        <p:nvSpPr>
          <p:cNvPr id="243715" name="Rectangle 3"/>
          <p:cNvSpPr>
            <a:spLocks noGrp="1" noChangeArrowheads="1"/>
          </p:cNvSpPr>
          <p:nvPr>
            <p:ph type="body" idx="1"/>
          </p:nvPr>
        </p:nvSpPr>
        <p:spPr>
          <a:xfrm>
            <a:off x="914400" y="990600"/>
            <a:ext cx="8229600" cy="5867400"/>
          </a:xfrm>
        </p:spPr>
        <p:txBody>
          <a:bodyPr/>
          <a:lstStyle/>
          <a:p>
            <a:pPr>
              <a:lnSpc>
                <a:spcPct val="90000"/>
              </a:lnSpc>
              <a:spcBef>
                <a:spcPct val="10000"/>
              </a:spcBef>
            </a:pPr>
            <a:r>
              <a:rPr lang="en-US" sz="4800"/>
              <a:t>Why is each year a </a:t>
            </a:r>
            <a:r>
              <a:rPr lang="ja-JP" altLang="en-US" sz="4800">
                <a:latin typeface="Arial"/>
              </a:rPr>
              <a:t>“</a:t>
            </a:r>
            <a:r>
              <a:rPr lang="en-US" sz="4800"/>
              <a:t>turning point</a:t>
            </a:r>
            <a:r>
              <a:rPr lang="ja-JP" altLang="en-US" sz="4800">
                <a:latin typeface="Arial"/>
              </a:rPr>
              <a:t>”</a:t>
            </a:r>
            <a:r>
              <a:rPr lang="en-US" sz="4800"/>
              <a:t> for African-Americans </a:t>
            </a:r>
          </a:p>
          <a:p>
            <a:pPr lvl="1">
              <a:lnSpc>
                <a:spcPct val="90000"/>
              </a:lnSpc>
              <a:spcBef>
                <a:spcPct val="10000"/>
              </a:spcBef>
            </a:pPr>
            <a:r>
              <a:rPr lang="en-US" sz="4800"/>
              <a:t>1619</a:t>
            </a:r>
          </a:p>
          <a:p>
            <a:pPr lvl="1">
              <a:lnSpc>
                <a:spcPct val="90000"/>
              </a:lnSpc>
              <a:spcBef>
                <a:spcPct val="10000"/>
              </a:spcBef>
            </a:pPr>
            <a:r>
              <a:rPr lang="en-US" sz="4800"/>
              <a:t>1787</a:t>
            </a:r>
          </a:p>
          <a:p>
            <a:pPr lvl="1">
              <a:lnSpc>
                <a:spcPct val="90000"/>
              </a:lnSpc>
              <a:spcBef>
                <a:spcPct val="10000"/>
              </a:spcBef>
            </a:pPr>
            <a:r>
              <a:rPr lang="en-US" sz="4800"/>
              <a:t>1793</a:t>
            </a:r>
          </a:p>
          <a:p>
            <a:pPr lvl="1">
              <a:lnSpc>
                <a:spcPct val="90000"/>
              </a:lnSpc>
              <a:spcBef>
                <a:spcPct val="10000"/>
              </a:spcBef>
            </a:pPr>
            <a:r>
              <a:rPr lang="en-US" sz="4800"/>
              <a:t>1808</a:t>
            </a:r>
          </a:p>
          <a:p>
            <a:pPr lvl="1">
              <a:lnSpc>
                <a:spcPct val="90000"/>
              </a:lnSpc>
              <a:spcBef>
                <a:spcPct val="10000"/>
              </a:spcBef>
            </a:pPr>
            <a:r>
              <a:rPr lang="en-US" sz="4800"/>
              <a:t>1863</a:t>
            </a:r>
          </a:p>
          <a:p>
            <a:pPr lvl="1">
              <a:lnSpc>
                <a:spcPct val="90000"/>
              </a:lnSpc>
              <a:spcBef>
                <a:spcPct val="10000"/>
              </a:spcBef>
            </a:pPr>
            <a:r>
              <a:rPr lang="en-US" sz="4800"/>
              <a:t>1877</a:t>
            </a:r>
          </a:p>
        </p:txBody>
      </p:sp>
    </p:spTree>
    <p:extLst>
      <p:ext uri="{BB962C8B-B14F-4D97-AF65-F5344CB8AC3E}">
        <p14:creationId xmlns:p14="http://schemas.microsoft.com/office/powerpoint/2010/main" val="152023541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ChangeArrowheads="1"/>
          </p:cNvSpPr>
          <p:nvPr>
            <p:ph type="title"/>
          </p:nvPr>
        </p:nvSpPr>
        <p:spPr>
          <a:xfrm>
            <a:off x="1143000" y="0"/>
            <a:ext cx="7772400" cy="838200"/>
          </a:xfrm>
        </p:spPr>
        <p:txBody>
          <a:bodyPr/>
          <a:lstStyle/>
          <a:p>
            <a:r>
              <a:rPr lang="en-US"/>
              <a:t>Turning Points in Black History </a:t>
            </a:r>
          </a:p>
        </p:txBody>
      </p:sp>
      <p:sp>
        <p:nvSpPr>
          <p:cNvPr id="274435" name="Rectangle 3"/>
          <p:cNvSpPr>
            <a:spLocks noGrp="1" noChangeArrowheads="1"/>
          </p:cNvSpPr>
          <p:nvPr>
            <p:ph type="body" idx="1"/>
          </p:nvPr>
        </p:nvSpPr>
        <p:spPr>
          <a:xfrm>
            <a:off x="914400" y="914400"/>
            <a:ext cx="8229600" cy="5943600"/>
          </a:xfrm>
        </p:spPr>
        <p:txBody>
          <a:bodyPr/>
          <a:lstStyle/>
          <a:p>
            <a:pPr>
              <a:lnSpc>
                <a:spcPct val="90000"/>
              </a:lnSpc>
              <a:spcBef>
                <a:spcPct val="10000"/>
              </a:spcBef>
            </a:pPr>
            <a:r>
              <a:rPr lang="en-US">
                <a:solidFill>
                  <a:schemeClr val="folHlink"/>
                </a:solidFill>
              </a:rPr>
              <a:t>1619—the introduction of the first slaves in the American colonies</a:t>
            </a:r>
          </a:p>
          <a:p>
            <a:pPr>
              <a:lnSpc>
                <a:spcPct val="90000"/>
              </a:lnSpc>
              <a:spcBef>
                <a:spcPct val="10000"/>
              </a:spcBef>
            </a:pPr>
            <a:r>
              <a:rPr lang="en-US">
                <a:solidFill>
                  <a:schemeClr val="folHlink"/>
                </a:solidFill>
              </a:rPr>
              <a:t>1787—NW Ordinance banned slavery in these territories </a:t>
            </a:r>
          </a:p>
          <a:p>
            <a:pPr>
              <a:lnSpc>
                <a:spcPct val="90000"/>
              </a:lnSpc>
              <a:spcBef>
                <a:spcPct val="10000"/>
              </a:spcBef>
            </a:pPr>
            <a:r>
              <a:rPr lang="en-US">
                <a:solidFill>
                  <a:schemeClr val="folHlink"/>
                </a:solidFill>
              </a:rPr>
              <a:t>1793—cotton gin accelerated the spread of cotton &amp; slave system </a:t>
            </a:r>
          </a:p>
          <a:p>
            <a:pPr>
              <a:lnSpc>
                <a:spcPct val="90000"/>
              </a:lnSpc>
              <a:spcBef>
                <a:spcPct val="10000"/>
              </a:spcBef>
            </a:pPr>
            <a:r>
              <a:rPr lang="en-US">
                <a:solidFill>
                  <a:schemeClr val="folHlink"/>
                </a:solidFill>
              </a:rPr>
              <a:t>1808: end of Atlantic slave trade </a:t>
            </a:r>
          </a:p>
          <a:p>
            <a:pPr>
              <a:lnSpc>
                <a:spcPct val="90000"/>
              </a:lnSpc>
              <a:spcBef>
                <a:spcPct val="10000"/>
              </a:spcBef>
            </a:pPr>
            <a:r>
              <a:rPr lang="en-US">
                <a:solidFill>
                  <a:schemeClr val="folHlink"/>
                </a:solidFill>
              </a:rPr>
              <a:t>1863: </a:t>
            </a:r>
            <a:r>
              <a:rPr lang="en-US" i="1">
                <a:solidFill>
                  <a:schemeClr val="folHlink"/>
                </a:solidFill>
              </a:rPr>
              <a:t>Emancipation Proclamation</a:t>
            </a:r>
            <a:r>
              <a:rPr lang="en-US">
                <a:solidFill>
                  <a:schemeClr val="folHlink"/>
                </a:solidFill>
              </a:rPr>
              <a:t> </a:t>
            </a:r>
          </a:p>
          <a:p>
            <a:pPr>
              <a:lnSpc>
                <a:spcPct val="90000"/>
              </a:lnSpc>
              <a:spcBef>
                <a:spcPct val="10000"/>
              </a:spcBef>
            </a:pPr>
            <a:r>
              <a:rPr lang="en-US">
                <a:solidFill>
                  <a:schemeClr val="folHlink"/>
                </a:solidFill>
              </a:rPr>
              <a:t>1877—the 2</a:t>
            </a:r>
            <a:r>
              <a:rPr lang="en-US" baseline="30000">
                <a:solidFill>
                  <a:schemeClr val="folHlink"/>
                </a:solidFill>
              </a:rPr>
              <a:t>nd</a:t>
            </a:r>
            <a:r>
              <a:rPr lang="en-US">
                <a:solidFill>
                  <a:schemeClr val="folHlink"/>
                </a:solidFill>
              </a:rPr>
              <a:t> Corrupt Bargain brought an end to Reconstruction</a:t>
            </a:r>
          </a:p>
        </p:txBody>
      </p:sp>
    </p:spTree>
    <p:extLst>
      <p:ext uri="{BB962C8B-B14F-4D97-AF65-F5344CB8AC3E}">
        <p14:creationId xmlns:p14="http://schemas.microsoft.com/office/powerpoint/2010/main" val="36122359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274435">
                                            <p:txEl>
                                              <p:pRg st="0" end="0"/>
                                            </p:txEl>
                                          </p:spTgt>
                                        </p:tgtEl>
                                        <p:attrNameLst>
                                          <p:attrName>style.visibility</p:attrName>
                                        </p:attrNameLst>
                                      </p:cBhvr>
                                      <p:to>
                                        <p:strVal val="visible"/>
                                      </p:to>
                                    </p:set>
                                    <p:anim calcmode="lin" valueType="num">
                                      <p:cBhvr>
                                        <p:cTn id="7" dur="500" fill="hold"/>
                                        <p:tgtEl>
                                          <p:spTgt spid="27443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7443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74435">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274435">
                                            <p:txEl>
                                              <p:pRg st="1" end="1"/>
                                            </p:txEl>
                                          </p:spTgt>
                                        </p:tgtEl>
                                        <p:attrNameLst>
                                          <p:attrName>style.visibility</p:attrName>
                                        </p:attrNameLst>
                                      </p:cBhvr>
                                      <p:to>
                                        <p:strVal val="visible"/>
                                      </p:to>
                                    </p:set>
                                    <p:anim calcmode="lin" valueType="num">
                                      <p:cBhvr>
                                        <p:cTn id="14" dur="500" fill="hold"/>
                                        <p:tgtEl>
                                          <p:spTgt spid="27443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7443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74435">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nodeType="clickEffect">
                                  <p:stCondLst>
                                    <p:cond delay="0"/>
                                  </p:stCondLst>
                                  <p:childTnLst>
                                    <p:set>
                                      <p:cBhvr>
                                        <p:cTn id="20" dur="1" fill="hold">
                                          <p:stCondLst>
                                            <p:cond delay="0"/>
                                          </p:stCondLst>
                                        </p:cTn>
                                        <p:tgtEl>
                                          <p:spTgt spid="274435">
                                            <p:txEl>
                                              <p:pRg st="2" end="2"/>
                                            </p:txEl>
                                          </p:spTgt>
                                        </p:tgtEl>
                                        <p:attrNameLst>
                                          <p:attrName>style.visibility</p:attrName>
                                        </p:attrNameLst>
                                      </p:cBhvr>
                                      <p:to>
                                        <p:strVal val="visible"/>
                                      </p:to>
                                    </p:set>
                                    <p:anim calcmode="lin" valueType="num">
                                      <p:cBhvr>
                                        <p:cTn id="21" dur="500" fill="hold"/>
                                        <p:tgtEl>
                                          <p:spTgt spid="27443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7443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74435">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0" fill="hold" nodeType="clickEffect">
                                  <p:stCondLst>
                                    <p:cond delay="0"/>
                                  </p:stCondLst>
                                  <p:childTnLst>
                                    <p:set>
                                      <p:cBhvr>
                                        <p:cTn id="27" dur="1" fill="hold">
                                          <p:stCondLst>
                                            <p:cond delay="0"/>
                                          </p:stCondLst>
                                        </p:cTn>
                                        <p:tgtEl>
                                          <p:spTgt spid="274435">
                                            <p:txEl>
                                              <p:pRg st="3" end="3"/>
                                            </p:txEl>
                                          </p:spTgt>
                                        </p:tgtEl>
                                        <p:attrNameLst>
                                          <p:attrName>style.visibility</p:attrName>
                                        </p:attrNameLst>
                                      </p:cBhvr>
                                      <p:to>
                                        <p:strVal val="visible"/>
                                      </p:to>
                                    </p:set>
                                    <p:anim calcmode="lin" valueType="num">
                                      <p:cBhvr>
                                        <p:cTn id="28" dur="500" fill="hold"/>
                                        <p:tgtEl>
                                          <p:spTgt spid="27443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7443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74435">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3" presetClass="entr" presetSubtype="0" fill="hold" nodeType="clickEffect">
                                  <p:stCondLst>
                                    <p:cond delay="0"/>
                                  </p:stCondLst>
                                  <p:childTnLst>
                                    <p:set>
                                      <p:cBhvr>
                                        <p:cTn id="34" dur="1" fill="hold">
                                          <p:stCondLst>
                                            <p:cond delay="0"/>
                                          </p:stCondLst>
                                        </p:cTn>
                                        <p:tgtEl>
                                          <p:spTgt spid="274435">
                                            <p:txEl>
                                              <p:pRg st="4" end="4"/>
                                            </p:txEl>
                                          </p:spTgt>
                                        </p:tgtEl>
                                        <p:attrNameLst>
                                          <p:attrName>style.visibility</p:attrName>
                                        </p:attrNameLst>
                                      </p:cBhvr>
                                      <p:to>
                                        <p:strVal val="visible"/>
                                      </p:to>
                                    </p:set>
                                    <p:anim calcmode="lin" valueType="num">
                                      <p:cBhvr>
                                        <p:cTn id="35" dur="500" fill="hold"/>
                                        <p:tgtEl>
                                          <p:spTgt spid="27443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27443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274435">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3" presetClass="entr" presetSubtype="0" fill="hold" nodeType="clickEffect">
                                  <p:stCondLst>
                                    <p:cond delay="0"/>
                                  </p:stCondLst>
                                  <p:childTnLst>
                                    <p:set>
                                      <p:cBhvr>
                                        <p:cTn id="41" dur="1" fill="hold">
                                          <p:stCondLst>
                                            <p:cond delay="0"/>
                                          </p:stCondLst>
                                        </p:cTn>
                                        <p:tgtEl>
                                          <p:spTgt spid="274435">
                                            <p:txEl>
                                              <p:pRg st="5" end="5"/>
                                            </p:txEl>
                                          </p:spTgt>
                                        </p:tgtEl>
                                        <p:attrNameLst>
                                          <p:attrName>style.visibility</p:attrName>
                                        </p:attrNameLst>
                                      </p:cBhvr>
                                      <p:to>
                                        <p:strVal val="visible"/>
                                      </p:to>
                                    </p:set>
                                    <p:anim calcmode="lin" valueType="num">
                                      <p:cBhvr>
                                        <p:cTn id="42" dur="500" fill="hold"/>
                                        <p:tgtEl>
                                          <p:spTgt spid="27443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27443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2744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p:txBody>
          <a:bodyPr/>
          <a:lstStyle/>
          <a:p>
            <a:r>
              <a:rPr lang="en-US"/>
              <a:t>Key Events in Black History </a:t>
            </a:r>
          </a:p>
        </p:txBody>
      </p:sp>
      <p:sp>
        <p:nvSpPr>
          <p:cNvPr id="245763" name="Rectangle 3"/>
          <p:cNvSpPr>
            <a:spLocks noGrp="1" noChangeArrowheads="1"/>
          </p:cNvSpPr>
          <p:nvPr>
            <p:ph type="body" idx="1"/>
          </p:nvPr>
        </p:nvSpPr>
        <p:spPr/>
        <p:txBody>
          <a:bodyPr/>
          <a:lstStyle/>
          <a:p>
            <a:r>
              <a:rPr lang="en-US" sz="4800"/>
              <a:t>Identify effects of the American Revolution on slavery </a:t>
            </a:r>
          </a:p>
        </p:txBody>
      </p:sp>
    </p:spTree>
    <p:extLst>
      <p:ext uri="{BB962C8B-B14F-4D97-AF65-F5344CB8AC3E}">
        <p14:creationId xmlns:p14="http://schemas.microsoft.com/office/powerpoint/2010/main" val="380699245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a:xfrm>
            <a:off x="1143000" y="0"/>
            <a:ext cx="7772400" cy="838200"/>
          </a:xfrm>
        </p:spPr>
        <p:txBody>
          <a:bodyPr/>
          <a:lstStyle/>
          <a:p>
            <a:r>
              <a:rPr lang="en-US"/>
              <a:t>Turning Points in Black History </a:t>
            </a:r>
          </a:p>
        </p:txBody>
      </p:sp>
      <p:sp>
        <p:nvSpPr>
          <p:cNvPr id="277507" name="Rectangle 3"/>
          <p:cNvSpPr>
            <a:spLocks noGrp="1" noChangeArrowheads="1"/>
          </p:cNvSpPr>
          <p:nvPr>
            <p:ph type="body" idx="1"/>
          </p:nvPr>
        </p:nvSpPr>
        <p:spPr>
          <a:xfrm>
            <a:off x="914400" y="914400"/>
            <a:ext cx="8229600" cy="5943600"/>
          </a:xfrm>
        </p:spPr>
        <p:txBody>
          <a:bodyPr/>
          <a:lstStyle/>
          <a:p>
            <a:pPr>
              <a:lnSpc>
                <a:spcPct val="95000"/>
              </a:lnSpc>
            </a:pPr>
            <a:r>
              <a:rPr lang="en-US">
                <a:solidFill>
                  <a:schemeClr val="folHlink"/>
                </a:solidFill>
              </a:rPr>
              <a:t>Inspired contradiction regarding </a:t>
            </a:r>
            <a:r>
              <a:rPr lang="ja-JP" altLang="en-US">
                <a:solidFill>
                  <a:schemeClr val="folHlink"/>
                </a:solidFill>
                <a:latin typeface="Arial"/>
              </a:rPr>
              <a:t>“</a:t>
            </a:r>
            <a:r>
              <a:rPr lang="en-US">
                <a:solidFill>
                  <a:schemeClr val="folHlink"/>
                </a:solidFill>
              </a:rPr>
              <a:t>liberty</a:t>
            </a:r>
            <a:r>
              <a:rPr lang="ja-JP" altLang="en-US">
                <a:solidFill>
                  <a:schemeClr val="folHlink"/>
                </a:solidFill>
                <a:latin typeface="Arial"/>
              </a:rPr>
              <a:t>”</a:t>
            </a:r>
            <a:r>
              <a:rPr lang="en-US">
                <a:solidFill>
                  <a:schemeClr val="folHlink"/>
                </a:solidFill>
              </a:rPr>
              <a:t> against Britain vs. slavery</a:t>
            </a:r>
          </a:p>
          <a:p>
            <a:pPr>
              <a:lnSpc>
                <a:spcPct val="95000"/>
              </a:lnSpc>
            </a:pPr>
            <a:r>
              <a:rPr lang="en-US">
                <a:solidFill>
                  <a:schemeClr val="folHlink"/>
                </a:solidFill>
              </a:rPr>
              <a:t>Many slave owners </a:t>
            </a:r>
            <a:r>
              <a:rPr lang="ja-JP" altLang="en-US">
                <a:solidFill>
                  <a:schemeClr val="folHlink"/>
                </a:solidFill>
                <a:latin typeface="Arial"/>
              </a:rPr>
              <a:t>“</a:t>
            </a:r>
            <a:r>
              <a:rPr lang="en-US">
                <a:solidFill>
                  <a:schemeClr val="folHlink"/>
                </a:solidFill>
              </a:rPr>
              <a:t>manumitted</a:t>
            </a:r>
            <a:r>
              <a:rPr lang="ja-JP" altLang="en-US">
                <a:solidFill>
                  <a:schemeClr val="folHlink"/>
                </a:solidFill>
                <a:latin typeface="Arial"/>
              </a:rPr>
              <a:t>”</a:t>
            </a:r>
            <a:r>
              <a:rPr lang="en-US">
                <a:solidFill>
                  <a:schemeClr val="folHlink"/>
                </a:solidFill>
              </a:rPr>
              <a:t> their slaves </a:t>
            </a:r>
          </a:p>
          <a:p>
            <a:pPr>
              <a:lnSpc>
                <a:spcPct val="95000"/>
              </a:lnSpc>
            </a:pPr>
            <a:r>
              <a:rPr lang="en-US">
                <a:solidFill>
                  <a:schemeClr val="folHlink"/>
                </a:solidFill>
              </a:rPr>
              <a:t>Many Northern states abolished slavery by state constitution </a:t>
            </a:r>
          </a:p>
          <a:p>
            <a:pPr>
              <a:lnSpc>
                <a:spcPct val="95000"/>
              </a:lnSpc>
            </a:pPr>
            <a:r>
              <a:rPr lang="en-US">
                <a:solidFill>
                  <a:schemeClr val="folHlink"/>
                </a:solidFill>
              </a:rPr>
              <a:t>Numerous anti-slave societies were formed (but remained a minority voice until 1830s)</a:t>
            </a:r>
          </a:p>
        </p:txBody>
      </p:sp>
    </p:spTree>
    <p:extLst>
      <p:ext uri="{BB962C8B-B14F-4D97-AF65-F5344CB8AC3E}">
        <p14:creationId xmlns:p14="http://schemas.microsoft.com/office/powerpoint/2010/main" val="32453007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277507">
                                            <p:txEl>
                                              <p:pRg st="0" end="0"/>
                                            </p:txEl>
                                          </p:spTgt>
                                        </p:tgtEl>
                                        <p:attrNameLst>
                                          <p:attrName>style.visibility</p:attrName>
                                        </p:attrNameLst>
                                      </p:cBhvr>
                                      <p:to>
                                        <p:strVal val="visible"/>
                                      </p:to>
                                    </p:set>
                                    <p:anim calcmode="lin" valueType="num">
                                      <p:cBhvr>
                                        <p:cTn id="7" dur="500" fill="hold"/>
                                        <p:tgtEl>
                                          <p:spTgt spid="27750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7750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77507">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277507">
                                            <p:txEl>
                                              <p:pRg st="1" end="1"/>
                                            </p:txEl>
                                          </p:spTgt>
                                        </p:tgtEl>
                                        <p:attrNameLst>
                                          <p:attrName>style.visibility</p:attrName>
                                        </p:attrNameLst>
                                      </p:cBhvr>
                                      <p:to>
                                        <p:strVal val="visible"/>
                                      </p:to>
                                    </p:set>
                                    <p:anim calcmode="lin" valueType="num">
                                      <p:cBhvr>
                                        <p:cTn id="14" dur="500" fill="hold"/>
                                        <p:tgtEl>
                                          <p:spTgt spid="277507">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77507">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77507">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nodeType="clickEffect">
                                  <p:stCondLst>
                                    <p:cond delay="0"/>
                                  </p:stCondLst>
                                  <p:childTnLst>
                                    <p:set>
                                      <p:cBhvr>
                                        <p:cTn id="20" dur="1" fill="hold">
                                          <p:stCondLst>
                                            <p:cond delay="0"/>
                                          </p:stCondLst>
                                        </p:cTn>
                                        <p:tgtEl>
                                          <p:spTgt spid="277507">
                                            <p:txEl>
                                              <p:pRg st="2" end="2"/>
                                            </p:txEl>
                                          </p:spTgt>
                                        </p:tgtEl>
                                        <p:attrNameLst>
                                          <p:attrName>style.visibility</p:attrName>
                                        </p:attrNameLst>
                                      </p:cBhvr>
                                      <p:to>
                                        <p:strVal val="visible"/>
                                      </p:to>
                                    </p:set>
                                    <p:anim calcmode="lin" valueType="num">
                                      <p:cBhvr>
                                        <p:cTn id="21" dur="500" fill="hold"/>
                                        <p:tgtEl>
                                          <p:spTgt spid="277507">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77507">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77507">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0" fill="hold" nodeType="clickEffect">
                                  <p:stCondLst>
                                    <p:cond delay="0"/>
                                  </p:stCondLst>
                                  <p:childTnLst>
                                    <p:set>
                                      <p:cBhvr>
                                        <p:cTn id="27" dur="1" fill="hold">
                                          <p:stCondLst>
                                            <p:cond delay="0"/>
                                          </p:stCondLst>
                                        </p:cTn>
                                        <p:tgtEl>
                                          <p:spTgt spid="277507">
                                            <p:txEl>
                                              <p:pRg st="3" end="3"/>
                                            </p:txEl>
                                          </p:spTgt>
                                        </p:tgtEl>
                                        <p:attrNameLst>
                                          <p:attrName>style.visibility</p:attrName>
                                        </p:attrNameLst>
                                      </p:cBhvr>
                                      <p:to>
                                        <p:strVal val="visible"/>
                                      </p:to>
                                    </p:set>
                                    <p:anim calcmode="lin" valueType="num">
                                      <p:cBhvr>
                                        <p:cTn id="28" dur="500" fill="hold"/>
                                        <p:tgtEl>
                                          <p:spTgt spid="277507">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77507">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775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p:txBody>
          <a:bodyPr/>
          <a:lstStyle/>
          <a:p>
            <a:r>
              <a:rPr lang="en-US"/>
              <a:t>Key Events in Black History </a:t>
            </a:r>
          </a:p>
        </p:txBody>
      </p:sp>
      <p:sp>
        <p:nvSpPr>
          <p:cNvPr id="244739" name="Rectangle 3"/>
          <p:cNvSpPr>
            <a:spLocks noGrp="1" noChangeArrowheads="1"/>
          </p:cNvSpPr>
          <p:nvPr>
            <p:ph type="body" idx="1"/>
          </p:nvPr>
        </p:nvSpPr>
        <p:spPr/>
        <p:txBody>
          <a:bodyPr/>
          <a:lstStyle/>
          <a:p>
            <a:r>
              <a:rPr lang="en-US" sz="4800"/>
              <a:t>Identify slave uprisings in American history </a:t>
            </a:r>
          </a:p>
        </p:txBody>
      </p:sp>
    </p:spTree>
    <p:extLst>
      <p:ext uri="{BB962C8B-B14F-4D97-AF65-F5344CB8AC3E}">
        <p14:creationId xmlns:p14="http://schemas.microsoft.com/office/powerpoint/2010/main" val="357540522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a:xfrm>
            <a:off x="1143000" y="0"/>
            <a:ext cx="7772400" cy="838200"/>
          </a:xfrm>
        </p:spPr>
        <p:txBody>
          <a:bodyPr/>
          <a:lstStyle/>
          <a:p>
            <a:r>
              <a:rPr lang="en-US"/>
              <a:t>Turning Points in Black History </a:t>
            </a:r>
          </a:p>
        </p:txBody>
      </p:sp>
      <p:sp>
        <p:nvSpPr>
          <p:cNvPr id="275459" name="Rectangle 3"/>
          <p:cNvSpPr>
            <a:spLocks noGrp="1" noChangeArrowheads="1"/>
          </p:cNvSpPr>
          <p:nvPr>
            <p:ph type="body" idx="1"/>
          </p:nvPr>
        </p:nvSpPr>
        <p:spPr>
          <a:xfrm>
            <a:off x="914400" y="762000"/>
            <a:ext cx="8229600" cy="6096000"/>
          </a:xfrm>
        </p:spPr>
        <p:txBody>
          <a:bodyPr/>
          <a:lstStyle/>
          <a:p>
            <a:pPr>
              <a:lnSpc>
                <a:spcPct val="85000"/>
              </a:lnSpc>
              <a:spcBef>
                <a:spcPct val="10000"/>
              </a:spcBef>
            </a:pPr>
            <a:r>
              <a:rPr lang="en-US" i="1" u="sng">
                <a:solidFill>
                  <a:schemeClr val="folHlink"/>
                </a:solidFill>
              </a:rPr>
              <a:t>Colonial</a:t>
            </a:r>
            <a:r>
              <a:rPr lang="en-US">
                <a:solidFill>
                  <a:schemeClr val="folHlink"/>
                </a:solidFill>
              </a:rPr>
              <a:t>:</a:t>
            </a:r>
          </a:p>
          <a:p>
            <a:pPr lvl="1">
              <a:lnSpc>
                <a:spcPct val="85000"/>
              </a:lnSpc>
              <a:spcBef>
                <a:spcPct val="10000"/>
              </a:spcBef>
            </a:pPr>
            <a:r>
              <a:rPr lang="en-US">
                <a:solidFill>
                  <a:schemeClr val="folHlink"/>
                </a:solidFill>
              </a:rPr>
              <a:t>NY city uprising (1712) &amp; the Stono Rebellion in SC (1739) </a:t>
            </a:r>
          </a:p>
          <a:p>
            <a:pPr>
              <a:lnSpc>
                <a:spcPct val="85000"/>
              </a:lnSpc>
              <a:spcBef>
                <a:spcPct val="10000"/>
              </a:spcBef>
            </a:pPr>
            <a:r>
              <a:rPr lang="en-US" i="1" u="sng">
                <a:solidFill>
                  <a:schemeClr val="folHlink"/>
                </a:solidFill>
              </a:rPr>
              <a:t>Antebellum</a:t>
            </a:r>
            <a:r>
              <a:rPr lang="en-US">
                <a:solidFill>
                  <a:schemeClr val="folHlink"/>
                </a:solidFill>
              </a:rPr>
              <a:t>:</a:t>
            </a:r>
          </a:p>
          <a:p>
            <a:pPr lvl="1">
              <a:lnSpc>
                <a:spcPct val="85000"/>
              </a:lnSpc>
              <a:spcBef>
                <a:spcPct val="10000"/>
              </a:spcBef>
            </a:pPr>
            <a:r>
              <a:rPr lang="en-US">
                <a:solidFill>
                  <a:schemeClr val="folHlink"/>
                </a:solidFill>
              </a:rPr>
              <a:t>Gabriel Prosser in VA (1800) &amp; Denmark Vesey in SC (1822) were foiled before they occurred</a:t>
            </a:r>
          </a:p>
          <a:p>
            <a:pPr lvl="1">
              <a:lnSpc>
                <a:spcPct val="85000"/>
              </a:lnSpc>
              <a:spcBef>
                <a:spcPct val="10000"/>
              </a:spcBef>
            </a:pPr>
            <a:r>
              <a:rPr lang="en-US">
                <a:solidFill>
                  <a:schemeClr val="folHlink"/>
                </a:solidFill>
              </a:rPr>
              <a:t>Nat Turner in VA (1831) led the bloodiest slave uprising ever</a:t>
            </a:r>
          </a:p>
          <a:p>
            <a:pPr lvl="1">
              <a:lnSpc>
                <a:spcPct val="85000"/>
              </a:lnSpc>
              <a:spcBef>
                <a:spcPct val="10000"/>
              </a:spcBef>
            </a:pPr>
            <a:r>
              <a:rPr lang="en-US">
                <a:solidFill>
                  <a:schemeClr val="folHlink"/>
                </a:solidFill>
              </a:rPr>
              <a:t>John Brown in VA (1859) became a Civil War martyr </a:t>
            </a:r>
          </a:p>
        </p:txBody>
      </p:sp>
    </p:spTree>
    <p:extLst>
      <p:ext uri="{BB962C8B-B14F-4D97-AF65-F5344CB8AC3E}">
        <p14:creationId xmlns:p14="http://schemas.microsoft.com/office/powerpoint/2010/main" val="25095718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275459">
                                            <p:txEl>
                                              <p:pRg st="0" end="0"/>
                                            </p:txEl>
                                          </p:spTgt>
                                        </p:tgtEl>
                                        <p:attrNameLst>
                                          <p:attrName>style.visibility</p:attrName>
                                        </p:attrNameLst>
                                      </p:cBhvr>
                                      <p:to>
                                        <p:strVal val="visible"/>
                                      </p:to>
                                    </p:set>
                                    <p:anim calcmode="lin" valueType="num">
                                      <p:cBhvr>
                                        <p:cTn id="7" dur="500" fill="hold"/>
                                        <p:tgtEl>
                                          <p:spTgt spid="27545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7545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75459">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275459">
                                            <p:txEl>
                                              <p:pRg st="1" end="1"/>
                                            </p:txEl>
                                          </p:spTgt>
                                        </p:tgtEl>
                                        <p:attrNameLst>
                                          <p:attrName>style.visibility</p:attrName>
                                        </p:attrNameLst>
                                      </p:cBhvr>
                                      <p:to>
                                        <p:strVal val="visible"/>
                                      </p:to>
                                    </p:set>
                                    <p:anim calcmode="lin" valueType="num">
                                      <p:cBhvr>
                                        <p:cTn id="12" dur="500" fill="hold"/>
                                        <p:tgtEl>
                                          <p:spTgt spid="275459">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275459">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275459">
                                            <p:txEl>
                                              <p:pRg st="1" end="1"/>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nodeType="clickEffect">
                                  <p:stCondLst>
                                    <p:cond delay="0"/>
                                  </p:stCondLst>
                                  <p:childTnLst>
                                    <p:set>
                                      <p:cBhvr>
                                        <p:cTn id="18" dur="1" fill="hold">
                                          <p:stCondLst>
                                            <p:cond delay="0"/>
                                          </p:stCondLst>
                                        </p:cTn>
                                        <p:tgtEl>
                                          <p:spTgt spid="275459">
                                            <p:txEl>
                                              <p:pRg st="2" end="2"/>
                                            </p:txEl>
                                          </p:spTgt>
                                        </p:tgtEl>
                                        <p:attrNameLst>
                                          <p:attrName>style.visibility</p:attrName>
                                        </p:attrNameLst>
                                      </p:cBhvr>
                                      <p:to>
                                        <p:strVal val="visible"/>
                                      </p:to>
                                    </p:set>
                                    <p:anim calcmode="lin" valueType="num">
                                      <p:cBhvr>
                                        <p:cTn id="19" dur="500" fill="hold"/>
                                        <p:tgtEl>
                                          <p:spTgt spid="27545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75459">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275459">
                                            <p:txEl>
                                              <p:pRg st="2" end="2"/>
                                            </p:txEl>
                                          </p:spTgt>
                                        </p:tgtEl>
                                      </p:cBhvr>
                                    </p:animEffect>
                                  </p:childTnLst>
                                </p:cTn>
                              </p:par>
                              <p:par>
                                <p:cTn id="22" presetID="53" presetClass="entr" presetSubtype="0" fill="hold" nodeType="withEffect">
                                  <p:stCondLst>
                                    <p:cond delay="0"/>
                                  </p:stCondLst>
                                  <p:childTnLst>
                                    <p:set>
                                      <p:cBhvr>
                                        <p:cTn id="23" dur="1" fill="hold">
                                          <p:stCondLst>
                                            <p:cond delay="0"/>
                                          </p:stCondLst>
                                        </p:cTn>
                                        <p:tgtEl>
                                          <p:spTgt spid="275459">
                                            <p:txEl>
                                              <p:pRg st="3" end="3"/>
                                            </p:txEl>
                                          </p:spTgt>
                                        </p:tgtEl>
                                        <p:attrNameLst>
                                          <p:attrName>style.visibility</p:attrName>
                                        </p:attrNameLst>
                                      </p:cBhvr>
                                      <p:to>
                                        <p:strVal val="visible"/>
                                      </p:to>
                                    </p:set>
                                    <p:anim calcmode="lin" valueType="num">
                                      <p:cBhvr>
                                        <p:cTn id="24" dur="500" fill="hold"/>
                                        <p:tgtEl>
                                          <p:spTgt spid="275459">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275459">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275459">
                                            <p:txEl>
                                              <p:pRg st="3" end="3"/>
                                            </p:txEl>
                                          </p:spTgt>
                                        </p:tgtEl>
                                      </p:cBhvr>
                                    </p:animEffect>
                                  </p:childTnLst>
                                </p:cTn>
                              </p:par>
                              <p:par>
                                <p:cTn id="27" presetID="53" presetClass="entr" presetSubtype="0" fill="hold" nodeType="withEffect">
                                  <p:stCondLst>
                                    <p:cond delay="0"/>
                                  </p:stCondLst>
                                  <p:childTnLst>
                                    <p:set>
                                      <p:cBhvr>
                                        <p:cTn id="28" dur="1" fill="hold">
                                          <p:stCondLst>
                                            <p:cond delay="0"/>
                                          </p:stCondLst>
                                        </p:cTn>
                                        <p:tgtEl>
                                          <p:spTgt spid="275459">
                                            <p:txEl>
                                              <p:pRg st="4" end="4"/>
                                            </p:txEl>
                                          </p:spTgt>
                                        </p:tgtEl>
                                        <p:attrNameLst>
                                          <p:attrName>style.visibility</p:attrName>
                                        </p:attrNameLst>
                                      </p:cBhvr>
                                      <p:to>
                                        <p:strVal val="visible"/>
                                      </p:to>
                                    </p:set>
                                    <p:anim calcmode="lin" valueType="num">
                                      <p:cBhvr>
                                        <p:cTn id="29" dur="500" fill="hold"/>
                                        <p:tgtEl>
                                          <p:spTgt spid="275459">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275459">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275459">
                                            <p:txEl>
                                              <p:pRg st="4" end="4"/>
                                            </p:txEl>
                                          </p:spTgt>
                                        </p:tgtEl>
                                      </p:cBhvr>
                                    </p:animEffect>
                                  </p:childTnLst>
                                </p:cTn>
                              </p:par>
                              <p:par>
                                <p:cTn id="32" presetID="53" presetClass="entr" presetSubtype="0" fill="hold" nodeType="withEffect">
                                  <p:stCondLst>
                                    <p:cond delay="0"/>
                                  </p:stCondLst>
                                  <p:childTnLst>
                                    <p:set>
                                      <p:cBhvr>
                                        <p:cTn id="33" dur="1" fill="hold">
                                          <p:stCondLst>
                                            <p:cond delay="0"/>
                                          </p:stCondLst>
                                        </p:cTn>
                                        <p:tgtEl>
                                          <p:spTgt spid="275459">
                                            <p:txEl>
                                              <p:pRg st="5" end="5"/>
                                            </p:txEl>
                                          </p:spTgt>
                                        </p:tgtEl>
                                        <p:attrNameLst>
                                          <p:attrName>style.visibility</p:attrName>
                                        </p:attrNameLst>
                                      </p:cBhvr>
                                      <p:to>
                                        <p:strVal val="visible"/>
                                      </p:to>
                                    </p:set>
                                    <p:anim calcmode="lin" valueType="num">
                                      <p:cBhvr>
                                        <p:cTn id="34" dur="500" fill="hold"/>
                                        <p:tgtEl>
                                          <p:spTgt spid="275459">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275459">
                                            <p:txEl>
                                              <p:pRg st="5" end="5"/>
                                            </p:txEl>
                                          </p:spTgt>
                                        </p:tgtEl>
                                        <p:attrNameLst>
                                          <p:attrName>ppt_h</p:attrName>
                                        </p:attrNameLst>
                                      </p:cBhvr>
                                      <p:tavLst>
                                        <p:tav tm="0">
                                          <p:val>
                                            <p:fltVal val="0"/>
                                          </p:val>
                                        </p:tav>
                                        <p:tav tm="100000">
                                          <p:val>
                                            <p:strVal val="#ppt_h"/>
                                          </p:val>
                                        </p:tav>
                                      </p:tavLst>
                                    </p:anim>
                                    <p:animEffect transition="in" filter="fade">
                                      <p:cBhvr>
                                        <p:cTn id="36" dur="500"/>
                                        <p:tgtEl>
                                          <p:spTgt spid="2754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1327</Words>
  <Application>Microsoft Macintosh PowerPoint</Application>
  <PresentationFormat>On-screen Show (4:3)</PresentationFormat>
  <Paragraphs>129</Paragraphs>
  <Slides>27</Slides>
  <Notes>2</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History Before Civil Rights</vt:lpstr>
      <vt:lpstr>PowerPoint Presentation</vt:lpstr>
      <vt:lpstr>African-Americans &amp; Civil Rights:  Change Over Time Analysis</vt:lpstr>
      <vt:lpstr>Turning Points in Black History </vt:lpstr>
      <vt:lpstr>Turning Points in Black History </vt:lpstr>
      <vt:lpstr>Key Events in Black History </vt:lpstr>
      <vt:lpstr>Turning Points in Black History </vt:lpstr>
      <vt:lpstr>Key Events in Black History </vt:lpstr>
      <vt:lpstr>Turning Points in Black History </vt:lpstr>
      <vt:lpstr>Key Events in Black History </vt:lpstr>
      <vt:lpstr>Turning Points in Black History </vt:lpstr>
      <vt:lpstr>Key Events in Black History </vt:lpstr>
      <vt:lpstr>Turning Points in Black History </vt:lpstr>
      <vt:lpstr>Key Events in Black History </vt:lpstr>
      <vt:lpstr>Turning Points in Black History </vt:lpstr>
      <vt:lpstr>Key Events in Black History </vt:lpstr>
      <vt:lpstr>Turning Points in Black History </vt:lpstr>
      <vt:lpstr>Key Events in Black History </vt:lpstr>
      <vt:lpstr>Turning Points in Black History </vt:lpstr>
      <vt:lpstr>Key Events in Black History </vt:lpstr>
      <vt:lpstr>Turning Points in Black History </vt:lpstr>
      <vt:lpstr>Key Events in Black History </vt:lpstr>
      <vt:lpstr>Turning Points in Black History </vt:lpstr>
      <vt:lpstr>Slavery in        American History                         (1619-1865)</vt:lpstr>
      <vt:lpstr>Slavery in American History </vt:lpstr>
      <vt:lpstr>Slavery in American History </vt:lpstr>
      <vt:lpstr>Slavery in American History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Before Civil Rights</dc:title>
  <dc:creator>Derek Parten</dc:creator>
  <cp:lastModifiedBy>Derek Parten</cp:lastModifiedBy>
  <cp:revision>1</cp:revision>
  <dcterms:created xsi:type="dcterms:W3CDTF">2016-04-11T23:24:58Z</dcterms:created>
  <dcterms:modified xsi:type="dcterms:W3CDTF">2016-04-11T23:25:47Z</dcterms:modified>
</cp:coreProperties>
</file>