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58" r:id="rId4"/>
    <p:sldId id="260" r:id="rId5"/>
    <p:sldId id="261" r:id="rId6"/>
    <p:sldId id="262" r:id="rId7"/>
    <p:sldId id="263" r:id="rId8"/>
    <p:sldId id="264" r:id="rId9"/>
    <p:sldId id="265" r:id="rId10"/>
    <p:sldId id="29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0" r:id="rId27"/>
    <p:sldId id="291" r:id="rId28"/>
    <p:sldId id="281" r:id="rId29"/>
    <p:sldId id="282" r:id="rId30"/>
    <p:sldId id="283" r:id="rId31"/>
    <p:sldId id="285" r:id="rId32"/>
    <p:sldId id="287" r:id="rId33"/>
    <p:sldId id="286" r:id="rId34"/>
    <p:sldId id="28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41" autoAdjust="0"/>
  </p:normalViewPr>
  <p:slideViewPr>
    <p:cSldViewPr>
      <p:cViewPr varScale="1">
        <p:scale>
          <a:sx n="78" d="100"/>
          <a:sy n="78" d="100"/>
        </p:scale>
        <p:origin x="-1134" y="-102"/>
      </p:cViewPr>
      <p:guideLst>
        <p:guide orient="horz" pos="2160"/>
        <p:guide pos="2880"/>
      </p:guideLst>
    </p:cSldViewPr>
  </p:slideViewPr>
  <p:outlineViewPr>
    <p:cViewPr>
      <p:scale>
        <a:sx n="33" d="100"/>
        <a:sy n="33" d="100"/>
      </p:scale>
      <p:origin x="0" y="471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53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64E42F0-B914-49BC-BAC7-3B8F8F1E622D}" type="datetimeFigureOut">
              <a:rPr lang="en-US"/>
              <a:pPr/>
              <a:t>3/12/2015</a:t>
            </a:fld>
            <a:endParaRPr lang="en-US"/>
          </a:p>
        </p:txBody>
      </p:sp>
      <p:sp>
        <p:nvSpPr>
          <p:cNvPr id="53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7F17066-E99A-4762-9749-641D30B5E6A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CB6EA1-835A-4AFC-A9D7-1231553D32BA}" type="datetimeFigureOut">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F0D7D1-7F0E-4CC4-B877-0F337671ED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364CDA-378E-41FE-9287-E2B833BA0FBF}" type="datetimeFigureOut">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1EAB47-1C90-4F17-AFB3-C5DE20E61B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FC2829-D5F3-46D3-8FB7-294C999559E7}" type="datetimeFigureOut">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C6FA5-B616-4B96-A7DE-9798638487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1F0CAA9-FEE5-44AA-85C7-C4C6FB2F23C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08436C-F2B3-4711-8F6C-C60F6B4E56D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615CB37-EA35-49CE-AA89-175B463EE1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ECF45-E464-4AF1-812C-B428FAA9FB2B}" type="datetimeFigureOut">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4E5183-F072-4AC5-BD1A-C87F18DC69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CCF0D8-22AE-4735-879D-6CB321CC3368}" type="datetimeFigureOut">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D5E4E-8A95-4A0E-AF33-6A3C82DBB9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8B54C0-7697-40CE-AC69-E453B2DBF41C}" type="datetimeFigureOut">
              <a:rPr lang="en-US"/>
              <a:pPr>
                <a:defRPr/>
              </a:pPr>
              <a:t>3/12/2015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7A10B4-F87E-4FF2-BD7D-205563184F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5820D6-B5ED-46A5-9B9D-D2B124FD5DE1}" type="datetimeFigureOut">
              <a:rPr lang="en-US"/>
              <a:pPr>
                <a:defRPr/>
              </a:pPr>
              <a:t>3/12/2015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855CD0-36E0-4E33-9933-58957D242E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9A5659-82BC-408B-BE1B-96CEAA548A72}" type="datetimeFigureOut">
              <a:rPr lang="en-US"/>
              <a:pPr>
                <a:defRPr/>
              </a:pPr>
              <a:t>3/12/2015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E0DB88-CE94-4467-8187-1EC61C4F63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26EC4F-92D9-4364-BA1D-452BA27A83E2}" type="datetimeFigureOut">
              <a:rPr lang="en-US"/>
              <a:pPr>
                <a:defRPr/>
              </a:pPr>
              <a:t>3/12/2015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A2E91D-83F4-4A42-B152-8E4427B0D1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4838B6-18E4-403F-AB91-D14EEFEE99DF}" type="datetimeFigureOut">
              <a:rPr lang="en-US"/>
              <a:pPr>
                <a:defRPr/>
              </a:pPr>
              <a:t>3/12/2015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6ECE98-1E7A-4B9C-BD0B-1D10D6AA66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72910B-4C69-4036-B3B1-BDDF09BF74B7}" type="datetimeFigureOut">
              <a:rPr lang="en-US"/>
              <a:pPr>
                <a:defRPr/>
              </a:pPr>
              <a:t>3/12/2015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655AA4-34AD-4DA9-9B47-43613DCDFC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AA663FB-D953-4777-AED7-1BE53614950F}" type="datetimeFigureOut">
              <a:rPr lang="en-US"/>
              <a:pPr>
                <a:defRPr/>
              </a:pPr>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D4184EE-FAE7-49B1-8062-DA67C84FDC3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4" r:id="rId13"/>
    <p:sldLayoutId id="2147483665"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google.com/imgres?imgurl=http://imgs.sfgate.com/c/pictures/2002/06/09/csp_kent-state.jpg&amp;imgrefurl=http://www.sfgate.com/cgi-bin/object/article?f=/c/a/2002/06/09/MNCFTIME3.DTL&amp;o=8&amp;h=419&amp;w=550&amp;sz=39&amp;tbnid=nNEzoT43mjAKdM::&amp;tbnh=101&amp;tbnw=133&amp;prev=/images?q=kent+state+images&amp;hl=en&amp;usg=__uRULC3mfz5JLVpUUmu8EGxdMhYg=&amp;ei=SxHuSZKmKpa8M9b4-AQ&amp;sa=X&amp;oi=image_result&amp;resnum=3&amp;ct=imag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imgres?imgurl=http://socialscience.cypresscollege.edu/~lyerby/image/vietnam/protest.jpg&amp;imgrefurl=http://messageinamatrix.wordpress.com/author/donchadh/page/9/&amp;h=304&amp;w=400&amp;sz=47&amp;tbnid=vd79ze3V0-p_LM::&amp;tbnh=94&amp;tbnw=124&amp;prev=/images?q=anti+vietnam+movement+images&amp;hl=en&amp;usg=__t7KBhbHuunqpd_L_WYqYcsol3U0=&amp;ei=uhDuSf9Vg9gwhP-F6Q8&amp;sa=X&amp;oi=image_result&amp;resnum=1&amp;ct=image"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om/imgres?imgurl=http://socialscience.cypresscollege.edu/~lyerby/image/vietnam/protest.jpg&amp;imgrefurl=http://messageinamatrix.wordpress.com/author/donchadh/page/9/&amp;h=304&amp;w=400&amp;sz=47&amp;tbnid=vd79ze3V0-p_LM::&amp;tbnh=94&amp;tbnw=124&amp;prev=/images?q=anti+vietnam+movement+images&amp;hl=en&amp;usg=__t7KBhbHuunqpd_L_WYqYcsol3U0=&amp;ei=uhDuSf9Vg9gwhP-F6Q8&amp;sa=X&amp;oi=image_result&amp;resnum=1&amp;ct=image" TargetMode="External"/><Relationship Id="rId1" Type="http://schemas.openxmlformats.org/officeDocument/2006/relationships/slideLayout" Target="../slideLayouts/slideLayout2.xml"/><Relationship Id="rId6" Type="http://schemas.openxmlformats.org/officeDocument/2006/relationships/hyperlink" Target="http://www.google.com/imgres?imgurl=http://imgs.sfgate.com/c/pictures/2002/06/09/csp_kent-state.jpg&amp;imgrefurl=http://www.sfgate.com/cgi-bin/object/article?f=/c/a/2002/06/09/MNCFTIME3.DTL&amp;o=8&amp;h=419&amp;w=550&amp;sz=39&amp;tbnid=nNEzoT43mjAKdM::&amp;tbnh=101&amp;tbnw=133&amp;prev=/images?q=kent+state+images&amp;hl=en&amp;usg=__uRULC3mfz5JLVpUUmu8EGxdMhYg=&amp;ei=SxHuSZKmKpa8M9b4-AQ&amp;sa=X&amp;oi=image_result&amp;resnum=3&amp;ct=image" TargetMode="External"/><Relationship Id="rId5" Type="http://schemas.openxmlformats.org/officeDocument/2006/relationships/image" Target="../media/image42.jpeg"/><Relationship Id="rId4" Type="http://schemas.openxmlformats.org/officeDocument/2006/relationships/hyperlink" Target="http://phillips.blogs.com/photos/uncategorized/1228antiwarmarch031806.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sz="6000" smtClean="0"/>
              <a:t>Cold War</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z="4400" dirty="0" smtClean="0"/>
              <a:t>SSUSH 20</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Compare Containment, the Marshall Plan and the Truman Doctrine.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57200"/>
            <a:ext cx="9144000" cy="1143000"/>
          </a:xfrm>
        </p:spPr>
        <p:txBody>
          <a:bodyPr rtlCol="0">
            <a:normAutofit fontScale="90000"/>
          </a:bodyPr>
          <a:lstStyle/>
          <a:p>
            <a:pPr fontAlgn="auto">
              <a:spcAft>
                <a:spcPts val="0"/>
              </a:spcAft>
              <a:defRPr/>
            </a:pPr>
            <a:r>
              <a:rPr lang="en-US" sz="2800" dirty="0" smtClean="0">
                <a:latin typeface="Constantia" pitchFamily="18" charset="0"/>
              </a:rPr>
              <a:t>b. Explain the impact of the new communist regime in China and the outbreak of the Korean War and how these events contributed to the rise of Senator Joseph McCarthy</a:t>
            </a:r>
            <a:endParaRPr lang="en-US" sz="4000" dirty="0" smtClean="0"/>
          </a:p>
        </p:txBody>
      </p:sp>
      <p:sp>
        <p:nvSpPr>
          <p:cNvPr id="25602" name="Rectangle 3"/>
          <p:cNvSpPr>
            <a:spLocks noGrp="1" noChangeArrowheads="1"/>
          </p:cNvSpPr>
          <p:nvPr>
            <p:ph type="body" idx="1"/>
          </p:nvPr>
        </p:nvSpPr>
        <p:spPr>
          <a:xfrm>
            <a:off x="152400" y="2438400"/>
            <a:ext cx="5181600" cy="4144963"/>
          </a:xfrm>
        </p:spPr>
        <p:txBody>
          <a:bodyPr/>
          <a:lstStyle/>
          <a:p>
            <a:pPr>
              <a:lnSpc>
                <a:spcPct val="80000"/>
              </a:lnSpc>
            </a:pPr>
            <a:r>
              <a:rPr lang="en-US" sz="2400" dirty="0" smtClean="0">
                <a:latin typeface="Constantia" pitchFamily="18" charset="0"/>
              </a:rPr>
              <a:t>Following WW II, China was involved in a civil war between the U.S. backed Nationalist government and Mao Zedong’s Communist forces</a:t>
            </a:r>
          </a:p>
          <a:p>
            <a:pPr>
              <a:lnSpc>
                <a:spcPct val="80000"/>
              </a:lnSpc>
            </a:pPr>
            <a:endParaRPr lang="en-US" sz="2400" dirty="0" smtClean="0">
              <a:latin typeface="Constantia" pitchFamily="18" charset="0"/>
            </a:endParaRPr>
          </a:p>
          <a:p>
            <a:pPr>
              <a:lnSpc>
                <a:spcPct val="80000"/>
              </a:lnSpc>
            </a:pPr>
            <a:r>
              <a:rPr lang="en-US" sz="2400" dirty="0" smtClean="0">
                <a:latin typeface="Constantia" pitchFamily="18" charset="0"/>
              </a:rPr>
              <a:t>Despite help from the U.S. the Nationalist government lost and retreated to the island of Taiwan</a:t>
            </a:r>
          </a:p>
          <a:p>
            <a:pPr>
              <a:lnSpc>
                <a:spcPct val="80000"/>
              </a:lnSpc>
            </a:pPr>
            <a:endParaRPr lang="en-US" sz="2400" dirty="0" smtClean="0">
              <a:latin typeface="Constantia" pitchFamily="18" charset="0"/>
            </a:endParaRPr>
          </a:p>
          <a:p>
            <a:pPr>
              <a:lnSpc>
                <a:spcPct val="80000"/>
              </a:lnSpc>
            </a:pPr>
            <a:r>
              <a:rPr lang="en-US" sz="2400" dirty="0" smtClean="0">
                <a:latin typeface="Constantia" pitchFamily="18" charset="0"/>
              </a:rPr>
              <a:t>The Communist People’s Republic of China was formed in 1949</a:t>
            </a:r>
          </a:p>
          <a:p>
            <a:pPr>
              <a:lnSpc>
                <a:spcPct val="80000"/>
              </a:lnSpc>
            </a:pPr>
            <a:endParaRPr lang="en-US" sz="2400" dirty="0" smtClean="0">
              <a:latin typeface="Constantia" pitchFamily="18" charset="0"/>
            </a:endParaRPr>
          </a:p>
          <a:p>
            <a:pPr>
              <a:lnSpc>
                <a:spcPct val="80000"/>
              </a:lnSpc>
              <a:buFontTx/>
              <a:buNone/>
            </a:pPr>
            <a:endParaRPr lang="en-US" sz="2400" dirty="0" smtClean="0"/>
          </a:p>
        </p:txBody>
      </p:sp>
      <p:pic>
        <p:nvPicPr>
          <p:cNvPr id="25603" name="Picture 4" descr="Mao Zedong"/>
          <p:cNvPicPr>
            <a:picLocks noChangeAspect="1" noChangeArrowheads="1"/>
          </p:cNvPicPr>
          <p:nvPr/>
        </p:nvPicPr>
        <p:blipFill>
          <a:blip r:embed="rId2" cstate="print"/>
          <a:srcRect/>
          <a:stretch>
            <a:fillRect/>
          </a:stretch>
        </p:blipFill>
        <p:spPr bwMode="auto">
          <a:xfrm>
            <a:off x="5638800" y="2667000"/>
            <a:ext cx="2997200"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182562"/>
          </a:xfrm>
        </p:spPr>
        <p:txBody>
          <a:bodyPr rtlCol="0">
            <a:normAutofit fontScale="90000"/>
          </a:bodyPr>
          <a:lstStyle/>
          <a:p>
            <a:pPr fontAlgn="auto">
              <a:spcAft>
                <a:spcPts val="0"/>
              </a:spcAft>
              <a:defRPr/>
            </a:pPr>
            <a:r>
              <a:rPr lang="en-US" sz="4000" dirty="0" smtClean="0">
                <a:latin typeface="Constantia" pitchFamily="18" charset="0"/>
              </a:rPr>
              <a:t>Communist Revolution</a:t>
            </a:r>
          </a:p>
        </p:txBody>
      </p:sp>
      <p:sp>
        <p:nvSpPr>
          <p:cNvPr id="26626" name="Rectangle 5"/>
          <p:cNvSpPr>
            <a:spLocks noGrp="1" noChangeArrowheads="1"/>
          </p:cNvSpPr>
          <p:nvPr>
            <p:ph type="body" sz="half" idx="1"/>
          </p:nvPr>
        </p:nvSpPr>
        <p:spPr>
          <a:xfrm>
            <a:off x="457200" y="990600"/>
            <a:ext cx="4419600" cy="5334000"/>
          </a:xfrm>
        </p:spPr>
        <p:txBody>
          <a:bodyPr/>
          <a:lstStyle/>
          <a:p>
            <a:r>
              <a:rPr lang="en-US" sz="2400" smtClean="0">
                <a:latin typeface="Constantia" pitchFamily="18" charset="0"/>
              </a:rPr>
              <a:t>In 1950, the People’s Republic and the Soviet Union signed a treaty of alliance </a:t>
            </a:r>
          </a:p>
          <a:p>
            <a:endParaRPr lang="en-US" sz="2400" smtClean="0">
              <a:latin typeface="Constantia" pitchFamily="18" charset="0"/>
            </a:endParaRPr>
          </a:p>
          <a:p>
            <a:r>
              <a:rPr lang="en-US" sz="2400" smtClean="0">
                <a:latin typeface="Constantia" pitchFamily="18" charset="0"/>
              </a:rPr>
              <a:t>The U.S. feared that the two countries would spread communism across the globe</a:t>
            </a:r>
          </a:p>
          <a:p>
            <a:endParaRPr lang="en-US" sz="2400" smtClean="0">
              <a:latin typeface="Constantia" pitchFamily="18" charset="0"/>
            </a:endParaRPr>
          </a:p>
          <a:p>
            <a:r>
              <a:rPr lang="en-US" sz="2400" smtClean="0">
                <a:latin typeface="Constantia" pitchFamily="18" charset="0"/>
              </a:rPr>
              <a:t>The U.S. immediately began to industrialize/rebuild Japan in order to gain an ally in Asia</a:t>
            </a:r>
            <a:r>
              <a:rPr lang="en-US" sz="2400" smtClean="0"/>
              <a:t> </a:t>
            </a:r>
          </a:p>
        </p:txBody>
      </p:sp>
      <p:pic>
        <p:nvPicPr>
          <p:cNvPr id="26627" name="Picture 7" descr="link"/>
          <p:cNvPicPr>
            <a:picLocks noGrp="1" noChangeAspect="1" noChangeArrowheads="1"/>
          </p:cNvPicPr>
          <p:nvPr>
            <p:ph sz="half" idx="2"/>
          </p:nvPr>
        </p:nvPicPr>
        <p:blipFill>
          <a:blip r:embed="rId2" cstate="print"/>
          <a:srcRect/>
          <a:stretch>
            <a:fillRect/>
          </a:stretch>
        </p:blipFill>
        <p:spPr>
          <a:xfrm>
            <a:off x="6324600" y="1143000"/>
            <a:ext cx="2393950" cy="3167063"/>
          </a:xfrm>
        </p:spPr>
      </p:pic>
      <p:pic>
        <p:nvPicPr>
          <p:cNvPr id="26628" name="Picture 8" descr="Communist China"/>
          <p:cNvPicPr>
            <a:picLocks noChangeAspect="1" noChangeArrowheads="1"/>
          </p:cNvPicPr>
          <p:nvPr/>
        </p:nvPicPr>
        <p:blipFill>
          <a:blip r:embed="rId3" cstate="print"/>
          <a:srcRect/>
          <a:stretch>
            <a:fillRect/>
          </a:stretch>
        </p:blipFill>
        <p:spPr bwMode="auto">
          <a:xfrm>
            <a:off x="5029200" y="3200400"/>
            <a:ext cx="1939925" cy="2590800"/>
          </a:xfrm>
          <a:prstGeom prst="rect">
            <a:avLst/>
          </a:prstGeom>
          <a:noFill/>
          <a:ln w="9525">
            <a:noFill/>
            <a:miter lim="800000"/>
            <a:headEnd/>
            <a:tailEnd/>
          </a:ln>
        </p:spPr>
      </p:pic>
      <p:pic>
        <p:nvPicPr>
          <p:cNvPr id="26629" name="Picture 9" descr="Chinese Flag"/>
          <p:cNvPicPr>
            <a:picLocks noChangeAspect="1" noChangeArrowheads="1"/>
          </p:cNvPicPr>
          <p:nvPr/>
        </p:nvPicPr>
        <p:blipFill>
          <a:blip r:embed="rId4" cstate="print"/>
          <a:srcRect/>
          <a:stretch>
            <a:fillRect/>
          </a:stretch>
        </p:blipFill>
        <p:spPr bwMode="auto">
          <a:xfrm>
            <a:off x="6680200" y="4886325"/>
            <a:ext cx="24638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914400"/>
          </a:xfrm>
        </p:spPr>
        <p:txBody>
          <a:bodyPr/>
          <a:lstStyle/>
          <a:p>
            <a:r>
              <a:rPr lang="en-US" sz="3200" smtClean="0">
                <a:latin typeface="Constantia" pitchFamily="18" charset="0"/>
              </a:rPr>
              <a:t>Korean War</a:t>
            </a:r>
          </a:p>
        </p:txBody>
      </p:sp>
      <p:sp>
        <p:nvSpPr>
          <p:cNvPr id="27650" name="Rectangle 3"/>
          <p:cNvSpPr>
            <a:spLocks noGrp="1" noChangeArrowheads="1"/>
          </p:cNvSpPr>
          <p:nvPr>
            <p:ph type="body" idx="1"/>
          </p:nvPr>
        </p:nvSpPr>
        <p:spPr>
          <a:xfrm>
            <a:off x="228600" y="990600"/>
            <a:ext cx="8915400" cy="3124200"/>
          </a:xfrm>
        </p:spPr>
        <p:txBody>
          <a:bodyPr/>
          <a:lstStyle/>
          <a:p>
            <a:pPr>
              <a:lnSpc>
                <a:spcPct val="80000"/>
              </a:lnSpc>
            </a:pPr>
            <a:r>
              <a:rPr lang="en-US" sz="2400" smtClean="0">
                <a:latin typeface="Constantia" pitchFamily="18" charset="0"/>
              </a:rPr>
              <a:t>At the end of WW II Korea was split into two at the 38</a:t>
            </a:r>
            <a:r>
              <a:rPr lang="en-US" sz="2400" baseline="30000" smtClean="0">
                <a:latin typeface="Constantia" pitchFamily="18" charset="0"/>
              </a:rPr>
              <a:t>th</a:t>
            </a:r>
            <a:r>
              <a:rPr lang="en-US" sz="2400" smtClean="0">
                <a:latin typeface="Constantia" pitchFamily="18" charset="0"/>
              </a:rPr>
              <a:t> parallel, with the Soviets occupying the north and the U.S. occupying the south</a:t>
            </a:r>
          </a:p>
          <a:p>
            <a:pPr>
              <a:lnSpc>
                <a:spcPct val="80000"/>
              </a:lnSpc>
              <a:buFontTx/>
              <a:buNone/>
            </a:pPr>
            <a:r>
              <a:rPr lang="en-US" sz="2400" smtClean="0">
                <a:latin typeface="Constantia" pitchFamily="18" charset="0"/>
              </a:rPr>
              <a:t> </a:t>
            </a:r>
          </a:p>
          <a:p>
            <a:pPr>
              <a:lnSpc>
                <a:spcPct val="80000"/>
              </a:lnSpc>
            </a:pPr>
            <a:r>
              <a:rPr lang="en-US" sz="2400" smtClean="0">
                <a:latin typeface="Constantia" pitchFamily="18" charset="0"/>
              </a:rPr>
              <a:t>Both the North and the South formed their own governments and claimed the entire country as their own.</a:t>
            </a:r>
          </a:p>
          <a:p>
            <a:pPr>
              <a:lnSpc>
                <a:spcPct val="80000"/>
              </a:lnSpc>
            </a:pPr>
            <a:endParaRPr lang="en-US" sz="2400" smtClean="0">
              <a:latin typeface="Constantia" pitchFamily="18" charset="0"/>
            </a:endParaRPr>
          </a:p>
          <a:p>
            <a:pPr>
              <a:lnSpc>
                <a:spcPct val="80000"/>
              </a:lnSpc>
            </a:pPr>
            <a:r>
              <a:rPr lang="en-US" sz="2400" smtClean="0">
                <a:latin typeface="Constantia" pitchFamily="18" charset="0"/>
              </a:rPr>
              <a:t>In 1950 the Soviet backed North Korean Army invaded South Korea nearly capturing the whole country</a:t>
            </a:r>
            <a:r>
              <a:rPr lang="en-US" sz="2400" smtClean="0"/>
              <a:t>   </a:t>
            </a:r>
          </a:p>
        </p:txBody>
      </p:sp>
      <p:pic>
        <p:nvPicPr>
          <p:cNvPr id="27651" name="Picture 4" descr="Korean Communist Propaganda"/>
          <p:cNvPicPr>
            <a:picLocks noChangeAspect="1" noChangeArrowheads="1"/>
          </p:cNvPicPr>
          <p:nvPr/>
        </p:nvPicPr>
        <p:blipFill>
          <a:blip r:embed="rId2" cstate="print"/>
          <a:srcRect/>
          <a:stretch>
            <a:fillRect/>
          </a:stretch>
        </p:blipFill>
        <p:spPr bwMode="auto">
          <a:xfrm>
            <a:off x="2743200" y="4103688"/>
            <a:ext cx="3759200" cy="275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7"/>
          <p:cNvSpPr>
            <a:spLocks noGrp="1" noChangeArrowheads="1"/>
          </p:cNvSpPr>
          <p:nvPr>
            <p:ph type="title"/>
          </p:nvPr>
        </p:nvSpPr>
        <p:spPr>
          <a:xfrm>
            <a:off x="457200" y="274638"/>
            <a:ext cx="7086600" cy="1020762"/>
          </a:xfrm>
        </p:spPr>
        <p:txBody>
          <a:bodyPr/>
          <a:lstStyle/>
          <a:p>
            <a:r>
              <a:rPr lang="en-US" sz="4000" smtClean="0">
                <a:latin typeface="Constantia" pitchFamily="18" charset="0"/>
              </a:rPr>
              <a:t>Korean War</a:t>
            </a:r>
          </a:p>
        </p:txBody>
      </p:sp>
      <p:pic>
        <p:nvPicPr>
          <p:cNvPr id="28674" name="Picture 4"/>
          <p:cNvPicPr>
            <a:picLocks noGrp="1" noChangeAspect="1" noChangeArrowheads="1"/>
          </p:cNvPicPr>
          <p:nvPr>
            <p:ph type="body" sz="half" idx="1"/>
          </p:nvPr>
        </p:nvPicPr>
        <p:blipFill>
          <a:blip r:embed="rId2" cstate="print"/>
          <a:srcRect b="8081"/>
          <a:stretch>
            <a:fillRect/>
          </a:stretch>
        </p:blipFill>
        <p:spPr>
          <a:xfrm>
            <a:off x="228600" y="2611438"/>
            <a:ext cx="5181600" cy="4246562"/>
          </a:xfrm>
        </p:spPr>
      </p:pic>
      <p:sp>
        <p:nvSpPr>
          <p:cNvPr id="28675" name="Rectangle 18"/>
          <p:cNvSpPr>
            <a:spLocks noGrp="1" noChangeArrowheads="1"/>
          </p:cNvSpPr>
          <p:nvPr>
            <p:ph sz="half" idx="2"/>
          </p:nvPr>
        </p:nvSpPr>
        <p:spPr>
          <a:xfrm>
            <a:off x="5486400" y="990600"/>
            <a:ext cx="3657600" cy="5410200"/>
          </a:xfrm>
        </p:spPr>
        <p:txBody>
          <a:bodyPr/>
          <a:lstStyle/>
          <a:p>
            <a:r>
              <a:rPr lang="en-US" sz="2600" smtClean="0">
                <a:latin typeface="Constantia" pitchFamily="18" charset="0"/>
              </a:rPr>
              <a:t>The U.S. Army backed by United Nations troops, counter-attacked and pushed the North Korean Army to the border of China</a:t>
            </a:r>
          </a:p>
          <a:p>
            <a:r>
              <a:rPr lang="en-US" sz="2600" smtClean="0">
                <a:latin typeface="Constantia" pitchFamily="18" charset="0"/>
              </a:rPr>
              <a:t>Feeling threatened by the advance, China attacked and forced the U.S. to retreat back behind the 38</a:t>
            </a:r>
            <a:r>
              <a:rPr lang="en-US" sz="2600" baseline="30000" smtClean="0">
                <a:latin typeface="Constantia" pitchFamily="18" charset="0"/>
              </a:rPr>
              <a:t>th</a:t>
            </a:r>
            <a:r>
              <a:rPr lang="en-US" sz="2600" smtClean="0">
                <a:latin typeface="Constantia" pitchFamily="18" charset="0"/>
              </a:rPr>
              <a:t> parallel</a:t>
            </a:r>
          </a:p>
        </p:txBody>
      </p:sp>
      <p:pic>
        <p:nvPicPr>
          <p:cNvPr id="28676" name="Picture 5"/>
          <p:cNvPicPr>
            <a:picLocks noChangeAspect="1" noChangeArrowheads="1"/>
          </p:cNvPicPr>
          <p:nvPr/>
        </p:nvPicPr>
        <p:blipFill>
          <a:blip r:embed="rId3" cstate="print"/>
          <a:srcRect/>
          <a:stretch>
            <a:fillRect/>
          </a:stretch>
        </p:blipFill>
        <p:spPr bwMode="auto">
          <a:xfrm>
            <a:off x="0" y="1371600"/>
            <a:ext cx="2962275" cy="117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latin typeface="Constantia" pitchFamily="18" charset="0"/>
              </a:rPr>
              <a:t>Korean War</a:t>
            </a:r>
          </a:p>
        </p:txBody>
      </p:sp>
      <p:sp>
        <p:nvSpPr>
          <p:cNvPr id="29698" name="Rectangle 3"/>
          <p:cNvSpPr>
            <a:spLocks noGrp="1" noChangeArrowheads="1"/>
          </p:cNvSpPr>
          <p:nvPr>
            <p:ph type="body" idx="1"/>
          </p:nvPr>
        </p:nvSpPr>
        <p:spPr>
          <a:xfrm>
            <a:off x="4267200" y="1600200"/>
            <a:ext cx="4876800" cy="5257800"/>
          </a:xfrm>
        </p:spPr>
        <p:txBody>
          <a:bodyPr/>
          <a:lstStyle/>
          <a:p>
            <a:pPr>
              <a:lnSpc>
                <a:spcPct val="90000"/>
              </a:lnSpc>
            </a:pPr>
            <a:r>
              <a:rPr lang="en-US" sz="2800" smtClean="0">
                <a:latin typeface="Constantia" pitchFamily="18" charset="0"/>
              </a:rPr>
              <a:t>The two sides eventually signed a peace treaty in 1953</a:t>
            </a:r>
          </a:p>
          <a:p>
            <a:pPr>
              <a:lnSpc>
                <a:spcPct val="90000"/>
              </a:lnSpc>
            </a:pPr>
            <a:endParaRPr lang="en-US" sz="2800" smtClean="0">
              <a:latin typeface="Constantia" pitchFamily="18" charset="0"/>
            </a:endParaRPr>
          </a:p>
          <a:p>
            <a:pPr>
              <a:lnSpc>
                <a:spcPct val="90000"/>
              </a:lnSpc>
            </a:pPr>
            <a:r>
              <a:rPr lang="en-US" sz="2800" smtClean="0">
                <a:latin typeface="Constantia" pitchFamily="18" charset="0"/>
              </a:rPr>
              <a:t>The U.S. then began to build up their military and signed defense agreements with many Asian countries</a:t>
            </a:r>
          </a:p>
          <a:p>
            <a:pPr>
              <a:lnSpc>
                <a:spcPct val="90000"/>
              </a:lnSpc>
            </a:pPr>
            <a:endParaRPr lang="en-US" sz="2800" smtClean="0">
              <a:latin typeface="Constantia" pitchFamily="18" charset="0"/>
            </a:endParaRPr>
          </a:p>
          <a:p>
            <a:pPr>
              <a:lnSpc>
                <a:spcPct val="90000"/>
              </a:lnSpc>
            </a:pPr>
            <a:r>
              <a:rPr lang="en-US" sz="2800" smtClean="0">
                <a:latin typeface="Constantia" pitchFamily="18" charset="0"/>
              </a:rPr>
              <a:t>The U.S. also began sending aid to  French forces fighting Communist forces in Vietnam</a:t>
            </a:r>
            <a:r>
              <a:rPr lang="en-US" sz="2800" smtClean="0"/>
              <a:t>  </a:t>
            </a:r>
          </a:p>
        </p:txBody>
      </p:sp>
      <p:pic>
        <p:nvPicPr>
          <p:cNvPr id="29699" name="Picture 4" descr="South Korea"/>
          <p:cNvPicPr>
            <a:picLocks noChangeAspect="1" noChangeArrowheads="1"/>
          </p:cNvPicPr>
          <p:nvPr/>
        </p:nvPicPr>
        <p:blipFill>
          <a:blip r:embed="rId2" cstate="print"/>
          <a:srcRect/>
          <a:stretch>
            <a:fillRect/>
          </a:stretch>
        </p:blipFill>
        <p:spPr bwMode="auto">
          <a:xfrm>
            <a:off x="1066800" y="4694238"/>
            <a:ext cx="3133725" cy="2163762"/>
          </a:xfrm>
          <a:prstGeom prst="rect">
            <a:avLst/>
          </a:prstGeom>
          <a:noFill/>
          <a:ln w="9525">
            <a:noFill/>
            <a:miter lim="800000"/>
            <a:headEnd/>
            <a:tailEnd/>
          </a:ln>
        </p:spPr>
      </p:pic>
      <p:pic>
        <p:nvPicPr>
          <p:cNvPr id="29700" name="Picture 5" descr="North Korea"/>
          <p:cNvPicPr>
            <a:picLocks noChangeAspect="1" noChangeArrowheads="1"/>
          </p:cNvPicPr>
          <p:nvPr/>
        </p:nvPicPr>
        <p:blipFill>
          <a:blip r:embed="rId3" cstate="print"/>
          <a:srcRect/>
          <a:stretch>
            <a:fillRect/>
          </a:stretch>
        </p:blipFill>
        <p:spPr bwMode="auto">
          <a:xfrm>
            <a:off x="304800" y="1371600"/>
            <a:ext cx="3119438"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152400"/>
            <a:ext cx="8229600" cy="1143000"/>
          </a:xfrm>
        </p:spPr>
        <p:txBody>
          <a:bodyPr/>
          <a:lstStyle/>
          <a:p>
            <a:r>
              <a:rPr lang="en-US" sz="4000" smtClean="0">
                <a:latin typeface="Constantia" pitchFamily="18" charset="0"/>
              </a:rPr>
              <a:t>Senator Joseph McCarthy</a:t>
            </a:r>
            <a:r>
              <a:rPr lang="en-US" smtClean="0"/>
              <a:t> </a:t>
            </a:r>
          </a:p>
        </p:txBody>
      </p:sp>
      <p:sp>
        <p:nvSpPr>
          <p:cNvPr id="30722" name="Rectangle 3"/>
          <p:cNvSpPr>
            <a:spLocks noGrp="1" noChangeArrowheads="1"/>
          </p:cNvSpPr>
          <p:nvPr>
            <p:ph type="body" idx="1"/>
          </p:nvPr>
        </p:nvSpPr>
        <p:spPr>
          <a:xfrm>
            <a:off x="152400" y="1371600"/>
            <a:ext cx="5029200" cy="5486400"/>
          </a:xfrm>
        </p:spPr>
        <p:txBody>
          <a:bodyPr/>
          <a:lstStyle/>
          <a:p>
            <a:r>
              <a:rPr lang="en-US" sz="2000" smtClean="0">
                <a:latin typeface="Constantia" pitchFamily="18" charset="0"/>
              </a:rPr>
              <a:t>The rise of Communism in the Soviet Union and China, and the war in Korea gave rise to a new Red Scare in the U.S. </a:t>
            </a:r>
          </a:p>
          <a:p>
            <a:endParaRPr lang="en-US" sz="2000" smtClean="0">
              <a:latin typeface="Constantia" pitchFamily="18" charset="0"/>
            </a:endParaRPr>
          </a:p>
          <a:p>
            <a:r>
              <a:rPr lang="en-US" sz="2000" smtClean="0">
                <a:latin typeface="Constantia" pitchFamily="18" charset="0"/>
              </a:rPr>
              <a:t>Many Americans felt as though the U.S. was losing the Cold War battle and wanted a government explanation</a:t>
            </a:r>
          </a:p>
          <a:p>
            <a:endParaRPr lang="en-US" sz="2000" smtClean="0">
              <a:latin typeface="Constantia" pitchFamily="18" charset="0"/>
            </a:endParaRPr>
          </a:p>
          <a:p>
            <a:r>
              <a:rPr lang="en-US" sz="2000" smtClean="0">
                <a:latin typeface="Constantia" pitchFamily="18" charset="0"/>
              </a:rPr>
              <a:t>In 1950 Senator McCarthy claimed to have a list of 205 men working for the U.S. government who were members of the Communist Party-this claim propelled him into the American spotlight</a:t>
            </a:r>
          </a:p>
          <a:p>
            <a:endParaRPr lang="en-US" sz="2000" smtClean="0">
              <a:latin typeface="Constantia" pitchFamily="18" charset="0"/>
            </a:endParaRPr>
          </a:p>
        </p:txBody>
      </p:sp>
      <p:pic>
        <p:nvPicPr>
          <p:cNvPr id="30723" name="Picture 4" descr="Crucible"/>
          <p:cNvPicPr>
            <a:picLocks noChangeAspect="1" noChangeArrowheads="1"/>
          </p:cNvPicPr>
          <p:nvPr/>
        </p:nvPicPr>
        <p:blipFill>
          <a:blip r:embed="rId2" cstate="print"/>
          <a:srcRect/>
          <a:stretch>
            <a:fillRect/>
          </a:stretch>
        </p:blipFill>
        <p:spPr bwMode="auto">
          <a:xfrm>
            <a:off x="5486400" y="4152900"/>
            <a:ext cx="3300413" cy="2476500"/>
          </a:xfrm>
          <a:prstGeom prst="rect">
            <a:avLst/>
          </a:prstGeom>
          <a:noFill/>
          <a:ln w="9525">
            <a:noFill/>
            <a:miter lim="800000"/>
            <a:headEnd/>
            <a:tailEnd/>
          </a:ln>
        </p:spPr>
      </p:pic>
      <p:pic>
        <p:nvPicPr>
          <p:cNvPr id="30724" name="Picture 5" descr="McCarthy"/>
          <p:cNvPicPr>
            <a:picLocks noChangeAspect="1" noChangeArrowheads="1"/>
          </p:cNvPicPr>
          <p:nvPr/>
        </p:nvPicPr>
        <p:blipFill>
          <a:blip r:embed="rId3" cstate="print"/>
          <a:srcRect/>
          <a:stretch>
            <a:fillRect/>
          </a:stretch>
        </p:blipFill>
        <p:spPr bwMode="auto">
          <a:xfrm>
            <a:off x="5715000" y="1143000"/>
            <a:ext cx="3124200" cy="256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a:xfrm>
            <a:off x="457200" y="274638"/>
            <a:ext cx="7924800" cy="792162"/>
          </a:xfrm>
        </p:spPr>
        <p:txBody>
          <a:bodyPr/>
          <a:lstStyle/>
          <a:p>
            <a:r>
              <a:rPr lang="en-US" sz="4000" smtClean="0">
                <a:latin typeface="Constantia" pitchFamily="18" charset="0"/>
              </a:rPr>
              <a:t>McCarthy</a:t>
            </a:r>
          </a:p>
        </p:txBody>
      </p:sp>
      <p:sp>
        <p:nvSpPr>
          <p:cNvPr id="31746" name="Rectangle 5"/>
          <p:cNvSpPr>
            <a:spLocks noGrp="1" noChangeArrowheads="1"/>
          </p:cNvSpPr>
          <p:nvPr>
            <p:ph type="body" sz="half" idx="1"/>
          </p:nvPr>
        </p:nvSpPr>
        <p:spPr>
          <a:xfrm>
            <a:off x="152400" y="1219200"/>
            <a:ext cx="4343400" cy="5410200"/>
          </a:xfrm>
        </p:spPr>
        <p:txBody>
          <a:bodyPr/>
          <a:lstStyle/>
          <a:p>
            <a:r>
              <a:rPr lang="en-US" sz="2400" smtClean="0">
                <a:latin typeface="Constantia" pitchFamily="18" charset="0"/>
              </a:rPr>
              <a:t>In 1952 McCarthy began holding hearings about Communism, accusing many in the government of being spies, or Communist sympathizers </a:t>
            </a:r>
          </a:p>
          <a:p>
            <a:endParaRPr lang="en-US" sz="2400" smtClean="0">
              <a:latin typeface="Constantia" pitchFamily="18" charset="0"/>
            </a:endParaRPr>
          </a:p>
          <a:p>
            <a:r>
              <a:rPr lang="en-US" sz="2400" smtClean="0">
                <a:latin typeface="Constantia" pitchFamily="18" charset="0"/>
              </a:rPr>
              <a:t>His “witch-hunt” for communist became know as McCarthyism. Those who openly challenged McCarthy would be accused of being a communist sympathizer</a:t>
            </a:r>
          </a:p>
        </p:txBody>
      </p:sp>
      <p:pic>
        <p:nvPicPr>
          <p:cNvPr id="31747" name="Picture 11" descr="756px-Joseph_McCarthy2.jpg image by tlthe5th"/>
          <p:cNvPicPr>
            <a:picLocks noChangeAspect="1" noChangeArrowheads="1"/>
          </p:cNvPicPr>
          <p:nvPr/>
        </p:nvPicPr>
        <p:blipFill>
          <a:blip r:embed="rId2" cstate="print"/>
          <a:srcRect l="10182" r="11636"/>
          <a:stretch>
            <a:fillRect/>
          </a:stretch>
        </p:blipFill>
        <p:spPr bwMode="auto">
          <a:xfrm>
            <a:off x="5334000" y="2209800"/>
            <a:ext cx="344963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flipH="1">
            <a:off x="838200" y="304800"/>
            <a:ext cx="7696200" cy="868363"/>
          </a:xfrm>
        </p:spPr>
        <p:txBody>
          <a:bodyPr/>
          <a:lstStyle/>
          <a:p>
            <a:r>
              <a:rPr lang="en-US" sz="4000" smtClean="0">
                <a:latin typeface="Constantia" pitchFamily="18" charset="0"/>
              </a:rPr>
              <a:t>McCarthy-ism</a:t>
            </a:r>
          </a:p>
        </p:txBody>
      </p:sp>
      <p:sp>
        <p:nvSpPr>
          <p:cNvPr id="32770" name="Rectangle 3"/>
          <p:cNvSpPr>
            <a:spLocks noGrp="1" noChangeArrowheads="1"/>
          </p:cNvSpPr>
          <p:nvPr>
            <p:ph type="body" idx="1"/>
          </p:nvPr>
        </p:nvSpPr>
        <p:spPr>
          <a:xfrm>
            <a:off x="0" y="1371600"/>
            <a:ext cx="4724400" cy="5486400"/>
          </a:xfrm>
        </p:spPr>
        <p:txBody>
          <a:bodyPr/>
          <a:lstStyle/>
          <a:p>
            <a:pPr>
              <a:lnSpc>
                <a:spcPct val="90000"/>
              </a:lnSpc>
            </a:pPr>
            <a:r>
              <a:rPr lang="en-US" sz="2400" smtClean="0">
                <a:latin typeface="Constantia" pitchFamily="18" charset="0"/>
              </a:rPr>
              <a:t>McCarthy’s downfall began in 1954 when, in televised hearings, he accused the U.S. Army of containing communists</a:t>
            </a:r>
          </a:p>
          <a:p>
            <a:pPr>
              <a:lnSpc>
                <a:spcPct val="90000"/>
              </a:lnSpc>
            </a:pPr>
            <a:endParaRPr lang="en-US" sz="2400" smtClean="0">
              <a:latin typeface="Constantia" pitchFamily="18" charset="0"/>
            </a:endParaRPr>
          </a:p>
          <a:p>
            <a:pPr>
              <a:lnSpc>
                <a:spcPct val="90000"/>
              </a:lnSpc>
            </a:pPr>
            <a:r>
              <a:rPr lang="en-US" sz="2400" smtClean="0">
                <a:latin typeface="Constantia" pitchFamily="18" charset="0"/>
              </a:rPr>
              <a:t>As millions of Americans watched on TV, he openly badgered and harassed witnesses</a:t>
            </a:r>
          </a:p>
          <a:p>
            <a:pPr>
              <a:lnSpc>
                <a:spcPct val="90000"/>
              </a:lnSpc>
            </a:pPr>
            <a:endParaRPr lang="en-US" sz="2400" smtClean="0">
              <a:latin typeface="Constantia" pitchFamily="18" charset="0"/>
            </a:endParaRPr>
          </a:p>
          <a:p>
            <a:pPr>
              <a:lnSpc>
                <a:spcPct val="90000"/>
              </a:lnSpc>
            </a:pPr>
            <a:r>
              <a:rPr lang="en-US" sz="2400" smtClean="0">
                <a:latin typeface="Constantia" pitchFamily="18" charset="0"/>
              </a:rPr>
              <a:t>With pressure from the American people, Congress censured McCarthy, ending his political power  </a:t>
            </a:r>
          </a:p>
        </p:txBody>
      </p:sp>
      <p:sp>
        <p:nvSpPr>
          <p:cNvPr id="32771" name="Rectangle 4"/>
          <p:cNvSpPr>
            <a:spLocks noChangeArrowheads="1"/>
          </p:cNvSpPr>
          <p:nvPr/>
        </p:nvSpPr>
        <p:spPr bwMode="auto">
          <a:xfrm flipV="1">
            <a:off x="8870950" y="6553200"/>
            <a:ext cx="273050" cy="366713"/>
          </a:xfrm>
          <a:prstGeom prst="rect">
            <a:avLst/>
          </a:prstGeom>
          <a:noFill/>
          <a:ln w="9525">
            <a:noFill/>
            <a:miter lim="800000"/>
            <a:headEnd/>
            <a:tailEnd/>
          </a:ln>
        </p:spPr>
        <p:txBody>
          <a:bodyPr rot="10800000">
            <a:spAutoFit/>
          </a:bodyPr>
          <a:lstStyle/>
          <a:p>
            <a:endParaRPr lang="en-US">
              <a:latin typeface="Calibri" pitchFamily="34" charset="0"/>
            </a:endParaRPr>
          </a:p>
        </p:txBody>
      </p:sp>
      <p:pic>
        <p:nvPicPr>
          <p:cNvPr id="32772" name="Picture 6" descr="6a00d09e7b270abe2b00e398dbede20002-500pi"/>
          <p:cNvPicPr>
            <a:picLocks noChangeAspect="1" noChangeArrowheads="1"/>
          </p:cNvPicPr>
          <p:nvPr/>
        </p:nvPicPr>
        <p:blipFill>
          <a:blip r:embed="rId2" cstate="print"/>
          <a:srcRect/>
          <a:stretch>
            <a:fillRect/>
          </a:stretch>
        </p:blipFill>
        <p:spPr bwMode="auto">
          <a:xfrm>
            <a:off x="4876800" y="4343400"/>
            <a:ext cx="3962400" cy="2201863"/>
          </a:xfrm>
          <a:prstGeom prst="rect">
            <a:avLst/>
          </a:prstGeom>
          <a:noFill/>
          <a:ln w="9525">
            <a:noFill/>
            <a:miter lim="800000"/>
            <a:headEnd/>
            <a:tailEnd/>
          </a:ln>
        </p:spPr>
      </p:pic>
      <p:pic>
        <p:nvPicPr>
          <p:cNvPr id="32773" name="Picture 7" descr="Murrow"/>
          <p:cNvPicPr>
            <a:picLocks noChangeAspect="1" noChangeArrowheads="1"/>
          </p:cNvPicPr>
          <p:nvPr/>
        </p:nvPicPr>
        <p:blipFill>
          <a:blip r:embed="rId3" cstate="print"/>
          <a:srcRect/>
          <a:stretch>
            <a:fillRect/>
          </a:stretch>
        </p:blipFill>
        <p:spPr bwMode="auto">
          <a:xfrm>
            <a:off x="6616700" y="1295400"/>
            <a:ext cx="2527300"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rtlCol="0">
            <a:normAutofit fontScale="90000"/>
          </a:bodyPr>
          <a:lstStyle/>
          <a:p>
            <a:pPr fontAlgn="auto">
              <a:spcAft>
                <a:spcPts val="0"/>
              </a:spcAft>
              <a:defRPr/>
            </a:pPr>
            <a:r>
              <a:rPr lang="en-US" sz="3200" dirty="0" smtClean="0">
                <a:latin typeface="Baskerville Old Face" pitchFamily="18" charset="0"/>
              </a:rPr>
              <a:t>c. The Cuban Revolution, the Bay of Pigs, and the Cuban missile crisis.</a:t>
            </a:r>
            <a:r>
              <a:rPr lang="en-US" sz="4000" dirty="0" smtClean="0">
                <a:latin typeface="Baskerville Old Face" pitchFamily="18" charset="0"/>
              </a:rPr>
              <a:t> </a:t>
            </a:r>
          </a:p>
        </p:txBody>
      </p:sp>
      <p:sp>
        <p:nvSpPr>
          <p:cNvPr id="33794" name="Rectangle 3"/>
          <p:cNvSpPr>
            <a:spLocks noGrp="1" noChangeArrowheads="1"/>
          </p:cNvSpPr>
          <p:nvPr>
            <p:ph type="body" sz="half" idx="1"/>
          </p:nvPr>
        </p:nvSpPr>
        <p:spPr>
          <a:xfrm>
            <a:off x="228600" y="1295400"/>
            <a:ext cx="4495800" cy="5257800"/>
          </a:xfrm>
        </p:spPr>
        <p:txBody>
          <a:bodyPr/>
          <a:lstStyle/>
          <a:p>
            <a:r>
              <a:rPr lang="en-US" sz="2400" smtClean="0">
                <a:latin typeface="Baskerville Old Face" pitchFamily="18" charset="0"/>
              </a:rPr>
              <a:t>In 1959 Fidel Castro overthrew the American supported leader of Cuba, Batista. </a:t>
            </a:r>
            <a:br>
              <a:rPr lang="en-US" sz="2400" smtClean="0">
                <a:latin typeface="Baskerville Old Face" pitchFamily="18" charset="0"/>
              </a:rPr>
            </a:br>
            <a:endParaRPr lang="en-US" sz="2400" smtClean="0">
              <a:latin typeface="Baskerville Old Face" pitchFamily="18" charset="0"/>
            </a:endParaRPr>
          </a:p>
          <a:p>
            <a:r>
              <a:rPr lang="en-US" sz="2400" smtClean="0">
                <a:latin typeface="Baskerville Old Face" pitchFamily="18" charset="0"/>
              </a:rPr>
              <a:t>Cuba, only 90 miles from the U.S. mainland, took control of all U.S. property in Cuba, including land and factories</a:t>
            </a:r>
            <a:br>
              <a:rPr lang="en-US" sz="2400" smtClean="0">
                <a:latin typeface="Baskerville Old Face" pitchFamily="18" charset="0"/>
              </a:rPr>
            </a:br>
            <a:endParaRPr lang="en-US" sz="2400" smtClean="0">
              <a:latin typeface="Baskerville Old Face" pitchFamily="18" charset="0"/>
            </a:endParaRPr>
          </a:p>
          <a:p>
            <a:r>
              <a:rPr lang="en-US" sz="2400" smtClean="0">
                <a:latin typeface="Baskerville Old Face" pitchFamily="18" charset="0"/>
              </a:rPr>
              <a:t>The new Cuban leader, Fidel Castro, aligned his government with the Soviet Union</a:t>
            </a:r>
          </a:p>
        </p:txBody>
      </p:sp>
      <p:pic>
        <p:nvPicPr>
          <p:cNvPr id="33795" name="Picture 5" descr="44175-004-1AA92245"/>
          <p:cNvPicPr>
            <a:picLocks noGrp="1" noChangeAspect="1" noChangeArrowheads="1"/>
          </p:cNvPicPr>
          <p:nvPr>
            <p:ph sz="half" idx="2"/>
          </p:nvPr>
        </p:nvPicPr>
        <p:blipFill>
          <a:blip r:embed="rId2" cstate="print"/>
          <a:srcRect l="5661" r="5661"/>
          <a:stretch>
            <a:fillRect/>
          </a:stretch>
        </p:blipFill>
        <p:spPr>
          <a:xfrm>
            <a:off x="5029200" y="1752600"/>
            <a:ext cx="3886200" cy="37068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t>Bell Ringer</a:t>
            </a:r>
            <a:endParaRPr lang="en-US" dirty="0"/>
          </a:p>
        </p:txBody>
      </p:sp>
      <p:sp>
        <p:nvSpPr>
          <p:cNvPr id="3" name="Content Placeholder 2"/>
          <p:cNvSpPr>
            <a:spLocks noGrp="1"/>
          </p:cNvSpPr>
          <p:nvPr>
            <p:ph idx="1"/>
          </p:nvPr>
        </p:nvSpPr>
        <p:spPr>
          <a:xfrm>
            <a:off x="457200" y="1600200"/>
            <a:ext cx="3505200" cy="5029200"/>
          </a:xfrm>
        </p:spPr>
        <p:txBody>
          <a:bodyPr>
            <a:normAutofit/>
          </a:bodyPr>
          <a:lstStyle/>
          <a:p>
            <a:pPr marL="514350" indent="-514350">
              <a:lnSpc>
                <a:spcPct val="80000"/>
              </a:lnSpc>
              <a:buFont typeface="Calibri" pitchFamily="34" charset="0"/>
              <a:buAutoNum type="arabicPeriod"/>
            </a:pPr>
            <a:r>
              <a:rPr lang="en-US" sz="3000" smtClean="0"/>
              <a:t>What do these cartoons represent?</a:t>
            </a:r>
            <a:br>
              <a:rPr lang="en-US" sz="3000" smtClean="0"/>
            </a:br>
            <a:endParaRPr lang="en-US" sz="3000" smtClean="0"/>
          </a:p>
          <a:p>
            <a:pPr marL="514350" indent="-514350">
              <a:lnSpc>
                <a:spcPct val="80000"/>
              </a:lnSpc>
              <a:buFont typeface="Calibri" pitchFamily="34" charset="0"/>
              <a:buAutoNum type="arabicPeriod"/>
            </a:pPr>
            <a:r>
              <a:rPr lang="en-US" sz="3000" smtClean="0"/>
              <a:t>What do they have to say about Cold War feelings between the US and Russia?</a:t>
            </a:r>
            <a:br>
              <a:rPr lang="en-US" sz="3000" smtClean="0"/>
            </a:br>
            <a:endParaRPr lang="en-US" sz="3000" smtClean="0"/>
          </a:p>
          <a:p>
            <a:pPr marL="514350" indent="-514350">
              <a:lnSpc>
                <a:spcPct val="80000"/>
              </a:lnSpc>
              <a:buFont typeface="Calibri" pitchFamily="34" charset="0"/>
              <a:buNone/>
            </a:pPr>
            <a:endParaRPr lang="en-US" sz="3000" smtClean="0"/>
          </a:p>
        </p:txBody>
      </p:sp>
      <p:pic>
        <p:nvPicPr>
          <p:cNvPr id="4" name="Picture 3" descr="Cold War.jpg"/>
          <p:cNvPicPr>
            <a:picLocks noChangeAspect="1"/>
          </p:cNvPicPr>
          <p:nvPr/>
        </p:nvPicPr>
        <p:blipFill>
          <a:blip r:embed="rId2" cstate="print"/>
          <a:stretch>
            <a:fillRect/>
          </a:stretch>
        </p:blipFill>
        <p:spPr>
          <a:xfrm>
            <a:off x="4648200" y="1219200"/>
            <a:ext cx="432435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old War 2.jpg"/>
          <p:cNvPicPr>
            <a:picLocks noChangeAspect="1"/>
          </p:cNvPicPr>
          <p:nvPr/>
        </p:nvPicPr>
        <p:blipFill>
          <a:blip r:embed="rId3" cstate="print"/>
          <a:stretch>
            <a:fillRect/>
          </a:stretch>
        </p:blipFill>
        <p:spPr>
          <a:xfrm>
            <a:off x="4953000" y="4152900"/>
            <a:ext cx="3479800" cy="2430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latin typeface="Baskerville Old Face" pitchFamily="18" charset="0"/>
              </a:rPr>
              <a:t>Bay of Pigs</a:t>
            </a:r>
          </a:p>
        </p:txBody>
      </p:sp>
      <p:sp>
        <p:nvSpPr>
          <p:cNvPr id="34818" name="Rectangle 5"/>
          <p:cNvSpPr>
            <a:spLocks noGrp="1" noChangeArrowheads="1"/>
          </p:cNvSpPr>
          <p:nvPr>
            <p:ph type="body" sz="half" idx="2"/>
          </p:nvPr>
        </p:nvSpPr>
        <p:spPr/>
        <p:txBody>
          <a:bodyPr/>
          <a:lstStyle/>
          <a:p>
            <a:r>
              <a:rPr lang="en-US" sz="2800" smtClean="0">
                <a:latin typeface="Baskerville Old Face" pitchFamily="18" charset="0"/>
              </a:rPr>
              <a:t>When John Kennedy became President in 1961, he inherited a plan from the previous President which called for a CIA backed invasion of Cuba in order to over- throw Castro</a:t>
            </a:r>
          </a:p>
        </p:txBody>
      </p:sp>
      <p:pic>
        <p:nvPicPr>
          <p:cNvPr id="34819" name="Picture 8" descr="kennedy"/>
          <p:cNvPicPr>
            <a:picLocks noChangeAspect="1" noChangeArrowheads="1"/>
          </p:cNvPicPr>
          <p:nvPr/>
        </p:nvPicPr>
        <p:blipFill>
          <a:blip r:embed="rId2" cstate="print"/>
          <a:srcRect/>
          <a:stretch>
            <a:fillRect/>
          </a:stretch>
        </p:blipFill>
        <p:spPr bwMode="auto">
          <a:xfrm>
            <a:off x="685800" y="1752600"/>
            <a:ext cx="388620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body" sz="half" idx="1"/>
          </p:nvPr>
        </p:nvSpPr>
        <p:spPr>
          <a:xfrm>
            <a:off x="228600" y="304800"/>
            <a:ext cx="8686800" cy="3481388"/>
          </a:xfrm>
        </p:spPr>
        <p:txBody>
          <a:bodyPr/>
          <a:lstStyle/>
          <a:p>
            <a:r>
              <a:rPr lang="en-US" sz="2800" smtClean="0"/>
              <a:t>The U.S. worried that the Soviet Union would use Cuba as a base to spread Communism through out the Western Hemisphere </a:t>
            </a:r>
          </a:p>
          <a:p>
            <a:r>
              <a:rPr lang="en-US" sz="2800" smtClean="0"/>
              <a:t>Though only the President for three months, Kennedy listened to his advisors and approved the secret plan which called for 1,500 Cuban exiles to attack, supported by U.S. planes</a:t>
            </a:r>
          </a:p>
        </p:txBody>
      </p:sp>
      <p:pic>
        <p:nvPicPr>
          <p:cNvPr id="35842" name="Picture 11" descr="bayofpigs"/>
          <p:cNvPicPr>
            <a:picLocks noChangeAspect="1" noChangeArrowheads="1"/>
          </p:cNvPicPr>
          <p:nvPr/>
        </p:nvPicPr>
        <p:blipFill>
          <a:blip r:embed="rId2" cstate="print"/>
          <a:srcRect/>
          <a:stretch>
            <a:fillRect/>
          </a:stretch>
        </p:blipFill>
        <p:spPr bwMode="auto">
          <a:xfrm>
            <a:off x="838200" y="4114800"/>
            <a:ext cx="7696200" cy="259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body" idx="1"/>
          </p:nvPr>
        </p:nvSpPr>
        <p:spPr>
          <a:xfrm>
            <a:off x="152400" y="304800"/>
            <a:ext cx="6324600" cy="6248400"/>
          </a:xfrm>
        </p:spPr>
        <p:txBody>
          <a:bodyPr/>
          <a:lstStyle/>
          <a:p>
            <a:r>
              <a:rPr lang="en-US" sz="3000" smtClean="0">
                <a:latin typeface="Baskerville Old Face" pitchFamily="18" charset="0"/>
              </a:rPr>
              <a:t>The attack was a disaster:</a:t>
            </a:r>
          </a:p>
          <a:p>
            <a:pPr>
              <a:buFontTx/>
              <a:buNone/>
            </a:pPr>
            <a:r>
              <a:rPr lang="en-US" sz="2800" smtClean="0">
                <a:latin typeface="Baskerville Old Face" pitchFamily="18" charset="0"/>
              </a:rPr>
              <a:t>  </a:t>
            </a:r>
          </a:p>
          <a:p>
            <a:r>
              <a:rPr lang="en-US" sz="2400" smtClean="0">
                <a:latin typeface="Baskerville Old Face" pitchFamily="18" charset="0"/>
              </a:rPr>
              <a:t>News of the attack leaked out days before it happened</a:t>
            </a:r>
          </a:p>
          <a:p>
            <a:endParaRPr lang="en-US" sz="2400" smtClean="0">
              <a:latin typeface="Baskerville Old Face" pitchFamily="18" charset="0"/>
            </a:endParaRPr>
          </a:p>
          <a:p>
            <a:r>
              <a:rPr lang="en-US" sz="2400" smtClean="0">
                <a:latin typeface="Baskerville Old Face" pitchFamily="18" charset="0"/>
              </a:rPr>
              <a:t>The attack site, the “Bay of Pigs”, was poorly chosen with coral reefs slowing down the landing craft, and swampy land causing problems once ashore </a:t>
            </a:r>
          </a:p>
          <a:p>
            <a:endParaRPr lang="en-US" sz="2400" smtClean="0">
              <a:latin typeface="Baskerville Old Face" pitchFamily="18" charset="0"/>
            </a:endParaRPr>
          </a:p>
          <a:p>
            <a:r>
              <a:rPr lang="en-US" sz="2400" smtClean="0">
                <a:latin typeface="Baskerville Old Face" pitchFamily="18" charset="0"/>
              </a:rPr>
              <a:t>In an effort to hide U.S. involvement, Kennedy refused to send in the expected air support</a:t>
            </a:r>
          </a:p>
          <a:p>
            <a:pPr>
              <a:buFontTx/>
              <a:buChar char="-"/>
            </a:pPr>
            <a:r>
              <a:rPr lang="en-US" sz="2400" smtClean="0">
                <a:latin typeface="Baskerville Old Face" pitchFamily="18" charset="0"/>
              </a:rPr>
              <a:t>Within days Cuba had captured or killed the invaders </a:t>
            </a:r>
          </a:p>
        </p:txBody>
      </p:sp>
      <p:pic>
        <p:nvPicPr>
          <p:cNvPr id="36866" name="Picture 9" descr="bay-of-pigs"/>
          <p:cNvPicPr>
            <a:picLocks noChangeAspect="1" noChangeArrowheads="1"/>
          </p:cNvPicPr>
          <p:nvPr/>
        </p:nvPicPr>
        <p:blipFill>
          <a:blip r:embed="rId2" cstate="print"/>
          <a:srcRect t="19778" b="10889"/>
          <a:stretch>
            <a:fillRect/>
          </a:stretch>
        </p:blipFill>
        <p:spPr bwMode="auto">
          <a:xfrm>
            <a:off x="6019800" y="0"/>
            <a:ext cx="3124200" cy="210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0"/>
            <a:ext cx="8229600" cy="1143000"/>
          </a:xfrm>
        </p:spPr>
        <p:txBody>
          <a:bodyPr/>
          <a:lstStyle/>
          <a:p>
            <a:r>
              <a:rPr lang="en-US" sz="3600" smtClean="0">
                <a:latin typeface="Baskerville Old Face" pitchFamily="18" charset="0"/>
              </a:rPr>
              <a:t>Cuban Missile Crisis</a:t>
            </a:r>
          </a:p>
        </p:txBody>
      </p:sp>
      <p:sp>
        <p:nvSpPr>
          <p:cNvPr id="37890" name="Rectangle 3"/>
          <p:cNvSpPr>
            <a:spLocks noGrp="1" noChangeArrowheads="1"/>
          </p:cNvSpPr>
          <p:nvPr>
            <p:ph type="body" idx="1"/>
          </p:nvPr>
        </p:nvSpPr>
        <p:spPr>
          <a:xfrm>
            <a:off x="457200" y="838200"/>
            <a:ext cx="8305800" cy="5334000"/>
          </a:xfrm>
        </p:spPr>
        <p:txBody>
          <a:bodyPr/>
          <a:lstStyle/>
          <a:p>
            <a:r>
              <a:rPr lang="en-US" smtClean="0">
                <a:latin typeface="Baskerville Old Face" pitchFamily="18" charset="0"/>
              </a:rPr>
              <a:t>In 1962 U.S. spy planes photographed Soviet made long range missiles being set-up in Cuba</a:t>
            </a:r>
          </a:p>
          <a:p>
            <a:r>
              <a:rPr lang="en-US" smtClean="0">
                <a:latin typeface="Baskerville Old Face" pitchFamily="18" charset="0"/>
              </a:rPr>
              <a:t>Russia will take missiles out as long as U.S. does not invade</a:t>
            </a:r>
          </a:p>
        </p:txBody>
      </p:sp>
      <p:pic>
        <p:nvPicPr>
          <p:cNvPr id="37891" name="Picture 5" descr="cuba_map"/>
          <p:cNvPicPr>
            <a:picLocks noChangeAspect="1" noChangeArrowheads="1"/>
          </p:cNvPicPr>
          <p:nvPr/>
        </p:nvPicPr>
        <p:blipFill>
          <a:blip r:embed="rId2" cstate="print"/>
          <a:srcRect r="1724"/>
          <a:stretch>
            <a:fillRect/>
          </a:stretch>
        </p:blipFill>
        <p:spPr bwMode="auto">
          <a:xfrm>
            <a:off x="4648200" y="2819400"/>
            <a:ext cx="4343400" cy="3001963"/>
          </a:xfrm>
          <a:prstGeom prst="rect">
            <a:avLst/>
          </a:prstGeom>
          <a:noFill/>
          <a:ln w="9525">
            <a:noFill/>
            <a:miter lim="800000"/>
            <a:headEnd/>
            <a:tailEnd/>
          </a:ln>
        </p:spPr>
      </p:pic>
      <p:pic>
        <p:nvPicPr>
          <p:cNvPr id="37892" name="Picture 7" descr="610x"/>
          <p:cNvPicPr>
            <a:picLocks noChangeAspect="1" noChangeArrowheads="1"/>
          </p:cNvPicPr>
          <p:nvPr/>
        </p:nvPicPr>
        <p:blipFill>
          <a:blip r:embed="rId3" cstate="print"/>
          <a:srcRect l="14684" t="21053" r="328" b="5263"/>
          <a:stretch>
            <a:fillRect/>
          </a:stretch>
        </p:blipFill>
        <p:spPr bwMode="auto">
          <a:xfrm>
            <a:off x="0" y="2819400"/>
            <a:ext cx="4495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0"/>
            <a:ext cx="8229600" cy="1143000"/>
          </a:xfrm>
        </p:spPr>
        <p:txBody>
          <a:bodyPr/>
          <a:lstStyle/>
          <a:p>
            <a:r>
              <a:rPr lang="en-US" sz="4000" smtClean="0">
                <a:latin typeface="Baskerville Old Face" pitchFamily="18" charset="0"/>
              </a:rPr>
              <a:t>Cuban Missile Crisis</a:t>
            </a:r>
          </a:p>
        </p:txBody>
      </p:sp>
      <p:sp>
        <p:nvSpPr>
          <p:cNvPr id="38914" name="Rectangle 3"/>
          <p:cNvSpPr>
            <a:spLocks noGrp="1" noChangeArrowheads="1"/>
          </p:cNvSpPr>
          <p:nvPr>
            <p:ph type="body" idx="1"/>
          </p:nvPr>
        </p:nvSpPr>
        <p:spPr>
          <a:xfrm>
            <a:off x="228600" y="914400"/>
            <a:ext cx="8686800" cy="5410200"/>
          </a:xfrm>
        </p:spPr>
        <p:txBody>
          <a:bodyPr/>
          <a:lstStyle/>
          <a:p>
            <a:r>
              <a:rPr lang="en-US" sz="2800" smtClean="0">
                <a:latin typeface="Baskerville Old Face" pitchFamily="18" charset="0"/>
              </a:rPr>
              <a:t>Kennedy ordered a naval blockade of Cuba, demanded that the Soviets dismantle and remove the missiles, and warned Russia that the U.S. would launch an all out nuclear missile attack on the Soviet Union if any missiles were fired from Cuba </a:t>
            </a:r>
          </a:p>
        </p:txBody>
      </p:sp>
      <p:pic>
        <p:nvPicPr>
          <p:cNvPr id="38915" name="Picture 4" descr="US Navy Picket Ship, the Vesole, intercepting missile carrying Soviet ship Potzunov, as it is leaving Cuba during US Naval blockade on Cuba during Cuban Crisis."/>
          <p:cNvPicPr>
            <a:picLocks noChangeAspect="1" noChangeArrowheads="1"/>
          </p:cNvPicPr>
          <p:nvPr/>
        </p:nvPicPr>
        <p:blipFill>
          <a:blip r:embed="rId2" cstate="print"/>
          <a:srcRect t="22543" b="11702"/>
          <a:stretch>
            <a:fillRect/>
          </a:stretch>
        </p:blipFill>
        <p:spPr bwMode="auto">
          <a:xfrm>
            <a:off x="1524000" y="3657600"/>
            <a:ext cx="6248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152400"/>
            <a:ext cx="8229600" cy="1143000"/>
          </a:xfrm>
        </p:spPr>
        <p:txBody>
          <a:bodyPr/>
          <a:lstStyle/>
          <a:p>
            <a:r>
              <a:rPr lang="en-US" sz="4000" smtClean="0">
                <a:latin typeface="Baskerville Old Face" pitchFamily="18" charset="0"/>
              </a:rPr>
              <a:t>Cuban Missile Crisis</a:t>
            </a:r>
          </a:p>
        </p:txBody>
      </p:sp>
      <p:sp>
        <p:nvSpPr>
          <p:cNvPr id="39938" name="Rectangle 3"/>
          <p:cNvSpPr>
            <a:spLocks noGrp="1" noChangeArrowheads="1"/>
          </p:cNvSpPr>
          <p:nvPr>
            <p:ph type="body" idx="1"/>
          </p:nvPr>
        </p:nvSpPr>
        <p:spPr>
          <a:xfrm>
            <a:off x="228600" y="990600"/>
            <a:ext cx="8763000" cy="5562600"/>
          </a:xfrm>
        </p:spPr>
        <p:txBody>
          <a:bodyPr/>
          <a:lstStyle/>
          <a:p>
            <a:r>
              <a:rPr lang="en-US" sz="2800" smtClean="0">
                <a:latin typeface="Baskerville Old Face" pitchFamily="18" charset="0"/>
              </a:rPr>
              <a:t>The Soviets ignored the warning and continued to work on the sites</a:t>
            </a:r>
            <a:br>
              <a:rPr lang="en-US" sz="2800" smtClean="0">
                <a:latin typeface="Baskerville Old Face" pitchFamily="18" charset="0"/>
              </a:rPr>
            </a:br>
            <a:endParaRPr lang="en-US" sz="2800" smtClean="0">
              <a:latin typeface="Baskerville Old Face" pitchFamily="18" charset="0"/>
            </a:endParaRPr>
          </a:p>
          <a:p>
            <a:r>
              <a:rPr lang="en-US" sz="2800" smtClean="0">
                <a:latin typeface="Baskerville Old Face" pitchFamily="18" charset="0"/>
              </a:rPr>
              <a:t>Many in the U.S. believed that a nuclear holocaust would occur </a:t>
            </a:r>
            <a:br>
              <a:rPr lang="en-US" sz="2800" smtClean="0">
                <a:latin typeface="Baskerville Old Face" pitchFamily="18" charset="0"/>
              </a:rPr>
            </a:br>
            <a:endParaRPr lang="en-US" sz="2800" smtClean="0">
              <a:latin typeface="Baskerville Old Face" pitchFamily="18" charset="0"/>
            </a:endParaRPr>
          </a:p>
          <a:p>
            <a:r>
              <a:rPr lang="en-US" sz="2800" smtClean="0">
                <a:latin typeface="Baskerville Old Face" pitchFamily="18" charset="0"/>
              </a:rPr>
              <a:t>In late October, after secretly negotiating with the Soviets, disaster was avoided</a:t>
            </a:r>
            <a:br>
              <a:rPr lang="en-US" sz="2800" smtClean="0">
                <a:latin typeface="Baskerville Old Face" pitchFamily="18" charset="0"/>
              </a:rPr>
            </a:br>
            <a:endParaRPr lang="en-US" sz="2800" smtClean="0">
              <a:latin typeface="Baskerville Old Face" pitchFamily="18" charset="0"/>
            </a:endParaRPr>
          </a:p>
          <a:p>
            <a:r>
              <a:rPr lang="en-US" sz="2800" smtClean="0">
                <a:latin typeface="Baskerville Old Face" pitchFamily="18" charset="0"/>
              </a:rPr>
              <a:t>Russia agreed to pull out of Cuba if the U.S. promised not to invade the island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914400"/>
          </a:xfrm>
        </p:spPr>
        <p:txBody>
          <a:bodyPr rtlCol="0">
            <a:noAutofit/>
          </a:bodyPr>
          <a:lstStyle/>
          <a:p>
            <a:pPr fontAlgn="auto">
              <a:spcAft>
                <a:spcPts val="0"/>
              </a:spcAft>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SSUSH21d. Describe the impact of competition with the USSR as evidenced by the launch of Sputnik I and President Eisenhower's actions.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endParaRPr>
          </a:p>
        </p:txBody>
      </p:sp>
      <p:sp>
        <p:nvSpPr>
          <p:cNvPr id="3" name="Content Placeholder 2"/>
          <p:cNvSpPr>
            <a:spLocks noGrp="1"/>
          </p:cNvSpPr>
          <p:nvPr>
            <p:ph sz="quarter" idx="1"/>
          </p:nvPr>
        </p:nvSpPr>
        <p:spPr>
          <a:xfrm>
            <a:off x="457200" y="1676400"/>
            <a:ext cx="8229600" cy="4449763"/>
          </a:xfrm>
        </p:spPr>
        <p:txBody>
          <a:bodyPr rtlCol="0">
            <a:normAutofit/>
          </a:bodyPr>
          <a:lstStyle/>
          <a:p>
            <a:pPr fontAlgn="auto">
              <a:spcAft>
                <a:spcPts val="0"/>
              </a:spcAft>
              <a:buFont typeface="Arial" pitchFamily="34" charset="0"/>
              <a:buChar char="•"/>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Sputnik 1 </a:t>
            </a:r>
            <a:r>
              <a:rPr lang="en-US" dirty="0" smtClean="0"/>
              <a:t>– the first artificial Earth satellite to be launched into outer space by the USSR on October 4, 1957. </a:t>
            </a:r>
          </a:p>
          <a:p>
            <a:pPr fontAlgn="auto">
              <a:spcAft>
                <a:spcPts val="0"/>
              </a:spcAft>
              <a:buFont typeface="Arial" pitchFamily="34" charset="0"/>
              <a:buChar char="•"/>
              <a:defRPr/>
            </a:pPr>
            <a:r>
              <a:rPr lang="en-US" dirty="0" smtClean="0"/>
              <a:t>This was the first in a series of satellites collectively known as the Sputnik Program.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52600"/>
            <a:ext cx="8229600" cy="4525963"/>
          </a:xfrm>
        </p:spPr>
        <p:txBody>
          <a:bodyPr rtlCol="0">
            <a:normAutofit fontScale="92500" lnSpcReduction="20000"/>
          </a:bodyPr>
          <a:lstStyle/>
          <a:p>
            <a:pPr fontAlgn="auto">
              <a:spcAft>
                <a:spcPts val="0"/>
              </a:spcAft>
              <a:buFont typeface="Arial" pitchFamily="34" charset="0"/>
              <a:buChar char="•"/>
              <a:defRPr/>
            </a:pPr>
            <a:r>
              <a:rPr lang="en-US" dirty="0" smtClean="0"/>
              <a:t>The Union of Soviet Socialist Republics (USSR) reached outer space before the US and because of the competition between Americans and Russians the United States Space Program was launched. </a:t>
            </a:r>
          </a:p>
          <a:p>
            <a:pPr fontAlgn="auto">
              <a:spcAft>
                <a:spcPts val="0"/>
              </a:spcAft>
              <a:buFont typeface="Arial" pitchFamily="34" charset="0"/>
              <a:buChar char="•"/>
              <a:defRPr/>
            </a:pPr>
            <a:r>
              <a:rPr lang="en-US" dirty="0" smtClean="0"/>
              <a:t>Although President Eisenhower tried to “downplay the satellite as a ‘useless hunk of iron,” he became anxious about keeping America ahead of all Soviet achievements.  </a:t>
            </a:r>
          </a:p>
          <a:p>
            <a:pPr fontAlgn="auto">
              <a:spcAft>
                <a:spcPts val="0"/>
              </a:spcAft>
              <a:buFont typeface="Arial" pitchFamily="34" charset="0"/>
              <a:buChar char="•"/>
              <a:defRPr/>
            </a:pPr>
            <a:r>
              <a:rPr lang="en-US" dirty="0" smtClean="0"/>
              <a:t>This created an urgency to initiate a space program to get American satellites in the air. </a:t>
            </a:r>
            <a:endParaRPr lang="en-US" dirty="0"/>
          </a:p>
        </p:txBody>
      </p:sp>
      <p:sp>
        <p:nvSpPr>
          <p:cNvPr id="4" name="Title 1"/>
          <p:cNvSpPr txBox="1">
            <a:spLocks/>
          </p:cNvSpPr>
          <p:nvPr/>
        </p:nvSpPr>
        <p:spPr>
          <a:xfrm>
            <a:off x="228600" y="457200"/>
            <a:ext cx="8686800" cy="914400"/>
          </a:xfrm>
          <a:prstGeom prst="rect">
            <a:avLst/>
          </a:prstGeom>
        </p:spPr>
        <p:txBody>
          <a:bodyPr anchor="ctr"/>
          <a:lstStyle/>
          <a:p>
            <a:pPr algn="ctr" fontAlgn="auto">
              <a:spcAft>
                <a:spcPts val="0"/>
              </a:spcAft>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ea typeface="+mj-ea"/>
                <a:cs typeface="+mj-cs"/>
              </a:rPr>
              <a:t>SSUSH21d. Describe the impact of competition with the USSR as evidenced by the launch of Sputnik I and President Eisenhower's actions.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1143000"/>
          </a:xfrm>
        </p:spPr>
        <p:txBody>
          <a:bodyPr/>
          <a:lstStyle/>
          <a:p>
            <a:r>
              <a:rPr lang="en-US" sz="2800" smtClean="0">
                <a:latin typeface="Baskerville Old Face" pitchFamily="18" charset="0"/>
              </a:rPr>
              <a:t>d. Describe the Vietnam War, the Tet Offensive, and growing opposition to the war.</a:t>
            </a:r>
            <a:r>
              <a:rPr lang="en-US" sz="4000" smtClean="0">
                <a:latin typeface="Baskerville Old Face" pitchFamily="18" charset="0"/>
              </a:rPr>
              <a:t> </a:t>
            </a:r>
          </a:p>
        </p:txBody>
      </p:sp>
      <p:sp>
        <p:nvSpPr>
          <p:cNvPr id="43010" name="Rectangle 3"/>
          <p:cNvSpPr>
            <a:spLocks noGrp="1" noChangeArrowheads="1"/>
          </p:cNvSpPr>
          <p:nvPr>
            <p:ph type="body" sz="half" idx="1"/>
          </p:nvPr>
        </p:nvSpPr>
        <p:spPr>
          <a:xfrm>
            <a:off x="152400" y="1371600"/>
            <a:ext cx="4343400" cy="5135563"/>
          </a:xfrm>
        </p:spPr>
        <p:txBody>
          <a:bodyPr/>
          <a:lstStyle/>
          <a:p>
            <a:r>
              <a:rPr lang="en-US" sz="2800" smtClean="0">
                <a:latin typeface="Baskerville Old Face" pitchFamily="18" charset="0"/>
              </a:rPr>
              <a:t>The U.S. had been sending economic and military aid to South Vietnam since the early 1950s to combat North Vietnam’s Communist government</a:t>
            </a:r>
            <a:br>
              <a:rPr lang="en-US" sz="2800" smtClean="0">
                <a:latin typeface="Baskerville Old Face" pitchFamily="18" charset="0"/>
              </a:rPr>
            </a:br>
            <a:endParaRPr lang="en-US" sz="2800" smtClean="0">
              <a:latin typeface="Baskerville Old Face" pitchFamily="18" charset="0"/>
            </a:endParaRPr>
          </a:p>
          <a:p>
            <a:r>
              <a:rPr lang="en-US" sz="2800" smtClean="0">
                <a:latin typeface="Baskerville Old Face" pitchFamily="18" charset="0"/>
              </a:rPr>
              <a:t>By 1963, the U.S. had over 16,000 “advisers” in South Vietnam  </a:t>
            </a:r>
          </a:p>
        </p:txBody>
      </p:sp>
      <p:pic>
        <p:nvPicPr>
          <p:cNvPr id="43011" name="Picture 4"/>
          <p:cNvPicPr>
            <a:picLocks noGrp="1" noChangeAspect="1" noChangeArrowheads="1"/>
          </p:cNvPicPr>
          <p:nvPr>
            <p:ph sz="half" idx="2"/>
          </p:nvPr>
        </p:nvPicPr>
        <p:blipFill>
          <a:blip r:embed="rId2" cstate="print"/>
          <a:srcRect/>
          <a:stretch>
            <a:fillRect/>
          </a:stretch>
        </p:blipFill>
        <p:spPr>
          <a:xfrm>
            <a:off x="4648200" y="1295400"/>
            <a:ext cx="4038600" cy="5257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228600"/>
            <a:ext cx="8229600" cy="1143000"/>
          </a:xfrm>
        </p:spPr>
        <p:txBody>
          <a:bodyPr/>
          <a:lstStyle/>
          <a:p>
            <a:r>
              <a:rPr lang="en-US" sz="3600" smtClean="0">
                <a:latin typeface="Baskerville Old Face" pitchFamily="18" charset="0"/>
              </a:rPr>
              <a:t>Vietnam War</a:t>
            </a:r>
          </a:p>
        </p:txBody>
      </p:sp>
      <p:sp>
        <p:nvSpPr>
          <p:cNvPr id="25604" name="Rectangle 3"/>
          <p:cNvSpPr>
            <a:spLocks noGrp="1" noChangeArrowheads="1"/>
          </p:cNvSpPr>
          <p:nvPr>
            <p:ph type="body" sz="half" idx="2"/>
          </p:nvPr>
        </p:nvSpPr>
        <p:spPr>
          <a:xfrm>
            <a:off x="4038600" y="838200"/>
            <a:ext cx="4876800" cy="4525963"/>
          </a:xfrm>
        </p:spPr>
        <p:txBody>
          <a:bodyPr rtlCol="0">
            <a:normAutofit fontScale="92500"/>
          </a:bodyPr>
          <a:lstStyle/>
          <a:p>
            <a:pPr fontAlgn="auto">
              <a:spcAft>
                <a:spcPts val="0"/>
              </a:spcAft>
              <a:buFont typeface="Arial" pitchFamily="34" charset="0"/>
              <a:buChar char="•"/>
              <a:defRPr/>
            </a:pPr>
            <a:r>
              <a:rPr lang="en-US" sz="2800" dirty="0" smtClean="0">
                <a:latin typeface="Baskerville Old Face" pitchFamily="18" charset="0"/>
              </a:rPr>
              <a:t>In August 1964 President Lyndon Johnson announced that North Vietnamese ships had attacked two American destroyers </a:t>
            </a:r>
            <a:r>
              <a:rPr lang="en-US" sz="2000" dirty="0" smtClean="0">
                <a:latin typeface="Baskerville Old Face" pitchFamily="18" charset="0"/>
              </a:rPr>
              <a:t>(this turned out to be untrue)</a:t>
            </a:r>
            <a:br>
              <a:rPr lang="en-US" sz="2000" dirty="0" smtClean="0">
                <a:latin typeface="Baskerville Old Face" pitchFamily="18" charset="0"/>
              </a:rPr>
            </a:br>
            <a:endParaRPr lang="en-US" sz="2000" dirty="0" smtClean="0">
              <a:latin typeface="Baskerville Old Face" pitchFamily="18" charset="0"/>
            </a:endParaRPr>
          </a:p>
          <a:p>
            <a:pPr fontAlgn="auto">
              <a:spcAft>
                <a:spcPts val="0"/>
              </a:spcAft>
              <a:buFont typeface="Arial" pitchFamily="34" charset="0"/>
              <a:buChar char="•"/>
              <a:defRPr/>
            </a:pPr>
            <a:r>
              <a:rPr lang="en-US" sz="2800" dirty="0" smtClean="0">
                <a:latin typeface="Baskerville Old Face" pitchFamily="18" charset="0"/>
              </a:rPr>
              <a:t>Johnson asked permission from Congress to let American forces defend themselves if attacked: Congress approved the Gulf of Tonkin Resolution </a:t>
            </a:r>
          </a:p>
          <a:p>
            <a:pPr fontAlgn="auto">
              <a:spcAft>
                <a:spcPts val="0"/>
              </a:spcAft>
              <a:buFont typeface="Arial" pitchFamily="34" charset="0"/>
              <a:buChar char="•"/>
              <a:defRPr/>
            </a:pPr>
            <a:endParaRPr lang="en-US" sz="2800" dirty="0" smtClean="0"/>
          </a:p>
        </p:txBody>
      </p:sp>
      <p:pic>
        <p:nvPicPr>
          <p:cNvPr id="44035" name="Picture 5" descr="20080115054330!37_Lyndon_Johnson_3x4"/>
          <p:cNvPicPr>
            <a:picLocks noChangeAspect="1" noChangeArrowheads="1"/>
          </p:cNvPicPr>
          <p:nvPr/>
        </p:nvPicPr>
        <p:blipFill>
          <a:blip r:embed="rId2" cstate="print"/>
          <a:srcRect/>
          <a:stretch>
            <a:fillRect/>
          </a:stretch>
        </p:blipFill>
        <p:spPr bwMode="auto">
          <a:xfrm>
            <a:off x="381000" y="1143000"/>
            <a:ext cx="34274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229600" cy="715962"/>
          </a:xfrm>
        </p:spPr>
        <p:txBody>
          <a:bodyPr/>
          <a:lstStyle/>
          <a:p>
            <a:r>
              <a:rPr lang="en-US" sz="2400" u="sng" smtClean="0"/>
              <a:t>Outline – Cold War</a:t>
            </a:r>
            <a:r>
              <a:rPr lang="en-US" sz="2400" smtClean="0"/>
              <a:t/>
            </a:r>
            <a:br>
              <a:rPr lang="en-US" sz="2400" smtClean="0"/>
            </a:br>
            <a:r>
              <a:rPr lang="en-US" sz="2400" smtClean="0"/>
              <a:t>SSUSH 20-21</a:t>
            </a:r>
          </a:p>
        </p:txBody>
      </p:sp>
      <p:sp>
        <p:nvSpPr>
          <p:cNvPr id="3" name="Content Placeholder 2"/>
          <p:cNvSpPr>
            <a:spLocks noGrp="1"/>
          </p:cNvSpPr>
          <p:nvPr>
            <p:ph idx="1"/>
          </p:nvPr>
        </p:nvSpPr>
        <p:spPr>
          <a:xfrm>
            <a:off x="228600" y="990600"/>
            <a:ext cx="8915400" cy="5562600"/>
          </a:xfrm>
        </p:spPr>
        <p:txBody>
          <a:bodyPr rtlCol="0">
            <a:normAutofit/>
          </a:bodyPr>
          <a:lstStyle/>
          <a:p>
            <a:pPr fontAlgn="auto">
              <a:spcAft>
                <a:spcPts val="0"/>
              </a:spcAft>
              <a:buFont typeface="Arial" pitchFamily="34" charset="0"/>
              <a:buChar char="•"/>
              <a:defRPr/>
            </a:pPr>
            <a:endParaRPr lang="en-US" sz="2000" dirty="0"/>
          </a:p>
          <a:p>
            <a:pPr marL="400050" indent="-400050" fontAlgn="auto">
              <a:spcAft>
                <a:spcPts val="0"/>
              </a:spcAft>
              <a:buFont typeface="+mj-lt"/>
              <a:buAutoNum type="romanUcPeriod"/>
              <a:defRPr/>
            </a:pPr>
            <a:r>
              <a:rPr lang="en-US" sz="2000" b="1" dirty="0"/>
              <a:t>SSUSH20 The student will analyze the domestic and international impact of the Cold War on the United States. </a:t>
            </a:r>
            <a:endParaRPr lang="en-US" sz="2000" b="1" dirty="0" smtClean="0"/>
          </a:p>
          <a:p>
            <a:pPr marL="800100" lvl="1" indent="-400050" fontAlgn="auto">
              <a:spcAft>
                <a:spcPts val="0"/>
              </a:spcAft>
              <a:buFont typeface="+mj-lt"/>
              <a:buAutoNum type="alphaUcPeriod"/>
              <a:defRPr/>
            </a:pPr>
            <a:r>
              <a:rPr lang="en-US" sz="2000" b="1" dirty="0" smtClean="0"/>
              <a:t>Marshall Plan, Containment, &amp; Truman Doctrine</a:t>
            </a:r>
            <a:br>
              <a:rPr lang="en-US" sz="2000" b="1" dirty="0" smtClean="0"/>
            </a:br>
            <a:endParaRPr lang="en-US" sz="2000" b="1" dirty="0" smtClean="0"/>
          </a:p>
          <a:p>
            <a:pPr marL="800100" lvl="1" indent="-400050" fontAlgn="auto">
              <a:spcAft>
                <a:spcPts val="0"/>
              </a:spcAft>
              <a:buFont typeface="+mj-lt"/>
              <a:buAutoNum type="alphaUcPeriod"/>
              <a:defRPr/>
            </a:pPr>
            <a:r>
              <a:rPr lang="en-US" sz="2000" b="1" dirty="0" smtClean="0"/>
              <a:t>Communist Revolution in China, Korean War, &amp; Joseph McCarthy</a:t>
            </a:r>
            <a:br>
              <a:rPr lang="en-US" sz="2000" b="1" dirty="0" smtClean="0"/>
            </a:br>
            <a:endParaRPr lang="en-US" sz="2000" b="1" dirty="0" smtClean="0"/>
          </a:p>
          <a:p>
            <a:pPr marL="800100" lvl="1" indent="-400050" fontAlgn="auto">
              <a:spcAft>
                <a:spcPts val="0"/>
              </a:spcAft>
              <a:buFont typeface="+mj-lt"/>
              <a:buAutoNum type="alphaUcPeriod"/>
              <a:defRPr/>
            </a:pPr>
            <a:r>
              <a:rPr lang="en-US" sz="2000" b="1" dirty="0" smtClean="0"/>
              <a:t>Cuban Revolution, Bay of Pigs, Cuban Missile Crisis</a:t>
            </a:r>
            <a:br>
              <a:rPr lang="en-US" sz="2000" b="1" dirty="0" smtClean="0"/>
            </a:br>
            <a:endParaRPr lang="en-US" sz="2000" b="1" dirty="0" smtClean="0"/>
          </a:p>
          <a:p>
            <a:pPr marL="800100" lvl="1" indent="-400050" fontAlgn="auto">
              <a:spcAft>
                <a:spcPts val="0"/>
              </a:spcAft>
              <a:buFont typeface="+mj-lt"/>
              <a:buAutoNum type="alphaUcPeriod"/>
              <a:defRPr/>
            </a:pPr>
            <a:r>
              <a:rPr lang="en-US" sz="2000" b="1" dirty="0" smtClean="0"/>
              <a:t>Vietnam War, </a:t>
            </a:r>
            <a:r>
              <a:rPr lang="en-US" sz="2000" b="1" dirty="0" err="1" smtClean="0"/>
              <a:t>Tet</a:t>
            </a:r>
            <a:r>
              <a:rPr lang="en-US" sz="2000" b="1" dirty="0" smtClean="0"/>
              <a:t> Offensive, Opposition to War</a:t>
            </a:r>
            <a:br>
              <a:rPr lang="en-US" sz="2000" b="1" dirty="0" smtClean="0"/>
            </a:br>
            <a:endParaRPr lang="en-US" sz="2000" b="1" dirty="0" smtClean="0"/>
          </a:p>
          <a:p>
            <a:pPr marL="800100" lvl="1" indent="-400050" fontAlgn="auto">
              <a:spcAft>
                <a:spcPts val="0"/>
              </a:spcAft>
              <a:buFont typeface="+mj-lt"/>
              <a:buAutoNum type="alphaUcPeriod"/>
              <a:defRPr/>
            </a:pPr>
            <a:r>
              <a:rPr lang="en-US" sz="2000" b="1" dirty="0" smtClean="0"/>
              <a:t>Changing Geography </a:t>
            </a:r>
            <a:r>
              <a:rPr lang="en-US" sz="2000" b="1" dirty="0"/>
              <a:t>D</a:t>
            </a:r>
            <a:r>
              <a:rPr lang="en-US" sz="2000" b="1" dirty="0" smtClean="0"/>
              <a:t>ue to Cold War Policies</a:t>
            </a:r>
            <a:br>
              <a:rPr lang="en-US" sz="2000" b="1" dirty="0" smtClean="0"/>
            </a:br>
            <a:endParaRPr lang="en-US" sz="20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0"/>
            <a:ext cx="8229600" cy="914400"/>
          </a:xfrm>
        </p:spPr>
        <p:txBody>
          <a:bodyPr/>
          <a:lstStyle/>
          <a:p>
            <a:r>
              <a:rPr lang="en-US" sz="4000" smtClean="0"/>
              <a:t>Vietnam War</a:t>
            </a:r>
          </a:p>
        </p:txBody>
      </p:sp>
      <p:sp>
        <p:nvSpPr>
          <p:cNvPr id="45058" name="Rectangle 3"/>
          <p:cNvSpPr>
            <a:spLocks noGrp="1" noChangeArrowheads="1"/>
          </p:cNvSpPr>
          <p:nvPr>
            <p:ph type="body" idx="1"/>
          </p:nvPr>
        </p:nvSpPr>
        <p:spPr>
          <a:xfrm>
            <a:off x="0" y="914400"/>
            <a:ext cx="8915400" cy="5638800"/>
          </a:xfrm>
        </p:spPr>
        <p:txBody>
          <a:bodyPr/>
          <a:lstStyle/>
          <a:p>
            <a:r>
              <a:rPr lang="en-US" sz="2400" smtClean="0">
                <a:latin typeface="Baskerville Old Face" pitchFamily="18" charset="0"/>
              </a:rPr>
              <a:t>The Vietcong began attacking military bases in the South, which killed and wounded U.S. advisers</a:t>
            </a:r>
            <a:br>
              <a:rPr lang="en-US" sz="2400" smtClean="0">
                <a:latin typeface="Baskerville Old Face" pitchFamily="18" charset="0"/>
              </a:rPr>
            </a:br>
            <a:endParaRPr lang="en-US" sz="2400" smtClean="0">
              <a:latin typeface="Baskerville Old Face" pitchFamily="18" charset="0"/>
            </a:endParaRPr>
          </a:p>
          <a:p>
            <a:r>
              <a:rPr lang="en-US" sz="2400" smtClean="0">
                <a:latin typeface="Baskerville Old Face" pitchFamily="18" charset="0"/>
              </a:rPr>
              <a:t>In 1965 Johnson ordered U.S. jets to attack positions in the North</a:t>
            </a:r>
            <a:br>
              <a:rPr lang="en-US" sz="2400" smtClean="0">
                <a:latin typeface="Baskerville Old Face" pitchFamily="18" charset="0"/>
              </a:rPr>
            </a:br>
            <a:endParaRPr lang="en-US" sz="2400" smtClean="0">
              <a:latin typeface="Baskerville Old Face" pitchFamily="18" charset="0"/>
            </a:endParaRPr>
          </a:p>
          <a:p>
            <a:r>
              <a:rPr lang="en-US" sz="2400" smtClean="0">
                <a:latin typeface="Baskerville Old Face" pitchFamily="18" charset="0"/>
              </a:rPr>
              <a:t>In March 1965, Johnson</a:t>
            </a:r>
            <a:br>
              <a:rPr lang="en-US" sz="2400" smtClean="0">
                <a:latin typeface="Baskerville Old Face" pitchFamily="18" charset="0"/>
              </a:rPr>
            </a:br>
            <a:r>
              <a:rPr lang="en-US" sz="2400" smtClean="0">
                <a:latin typeface="Baskerville Old Face" pitchFamily="18" charset="0"/>
              </a:rPr>
              <a:t>launched Operation </a:t>
            </a:r>
            <a:br>
              <a:rPr lang="en-US" sz="2400" smtClean="0">
                <a:latin typeface="Baskerville Old Face" pitchFamily="18" charset="0"/>
              </a:rPr>
            </a:br>
            <a:r>
              <a:rPr lang="en-US" sz="2400" smtClean="0">
                <a:latin typeface="Baskerville Old Face" pitchFamily="18" charset="0"/>
              </a:rPr>
              <a:t>Rolling Thunder, a bombing </a:t>
            </a:r>
          </a:p>
          <a:p>
            <a:pPr>
              <a:buFontTx/>
              <a:buNone/>
            </a:pPr>
            <a:r>
              <a:rPr lang="en-US" sz="2400" smtClean="0">
                <a:latin typeface="Baskerville Old Face" pitchFamily="18" charset="0"/>
              </a:rPr>
              <a:t>    campaign of the North, </a:t>
            </a:r>
          </a:p>
          <a:p>
            <a:pPr>
              <a:buFontTx/>
              <a:buNone/>
            </a:pPr>
            <a:r>
              <a:rPr lang="en-US" sz="2400" smtClean="0">
                <a:latin typeface="Baskerville Old Face" pitchFamily="18" charset="0"/>
              </a:rPr>
              <a:t>    and sent more than </a:t>
            </a:r>
          </a:p>
          <a:p>
            <a:pPr>
              <a:buFontTx/>
              <a:buNone/>
            </a:pPr>
            <a:r>
              <a:rPr lang="en-US" sz="2400" smtClean="0">
                <a:latin typeface="Baskerville Old Face" pitchFamily="18" charset="0"/>
              </a:rPr>
              <a:t>   180,000 troops to</a:t>
            </a:r>
          </a:p>
          <a:p>
            <a:pPr>
              <a:buFontTx/>
              <a:buNone/>
            </a:pPr>
            <a:r>
              <a:rPr lang="en-US" sz="2400" smtClean="0">
                <a:latin typeface="Baskerville Old Face" pitchFamily="18" charset="0"/>
              </a:rPr>
              <a:t>    fight in Vietnam</a:t>
            </a:r>
          </a:p>
          <a:p>
            <a:pPr>
              <a:buFontTx/>
              <a:buNone/>
            </a:pPr>
            <a:endParaRPr lang="en-US" sz="2800" smtClean="0"/>
          </a:p>
        </p:txBody>
      </p:sp>
      <p:pic>
        <p:nvPicPr>
          <p:cNvPr id="45059" name="Picture 5" descr="AP40G8"/>
          <p:cNvPicPr>
            <a:picLocks noChangeAspect="1" noChangeArrowheads="1"/>
          </p:cNvPicPr>
          <p:nvPr/>
        </p:nvPicPr>
        <p:blipFill>
          <a:blip r:embed="rId2" cstate="print"/>
          <a:srcRect l="1747" t="2560" r="2184" b="7840"/>
          <a:stretch>
            <a:fillRect/>
          </a:stretch>
        </p:blipFill>
        <p:spPr bwMode="auto">
          <a:xfrm>
            <a:off x="4114800" y="3179763"/>
            <a:ext cx="4876800" cy="310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0"/>
            <a:ext cx="8229600" cy="914400"/>
          </a:xfrm>
        </p:spPr>
        <p:txBody>
          <a:bodyPr/>
          <a:lstStyle/>
          <a:p>
            <a:r>
              <a:rPr lang="en-US" sz="3600" smtClean="0">
                <a:latin typeface="Baskerville Old Face" pitchFamily="18" charset="0"/>
              </a:rPr>
              <a:t>Tet Offensive (1968)</a:t>
            </a:r>
          </a:p>
        </p:txBody>
      </p:sp>
      <p:sp>
        <p:nvSpPr>
          <p:cNvPr id="46082" name="Rectangle 3"/>
          <p:cNvSpPr>
            <a:spLocks noGrp="1" noChangeArrowheads="1"/>
          </p:cNvSpPr>
          <p:nvPr>
            <p:ph type="body" idx="1"/>
          </p:nvPr>
        </p:nvSpPr>
        <p:spPr>
          <a:xfrm>
            <a:off x="228600" y="685800"/>
            <a:ext cx="8686800" cy="5715000"/>
          </a:xfrm>
        </p:spPr>
        <p:txBody>
          <a:bodyPr/>
          <a:lstStyle/>
          <a:p>
            <a:r>
              <a:rPr lang="en-US" sz="2800" smtClean="0">
                <a:latin typeface="Baskerville Old Face" pitchFamily="18" charset="0"/>
              </a:rPr>
              <a:t>In early 1968, military leaders announced that U.S. forces were gaining strength and winning the war</a:t>
            </a:r>
          </a:p>
          <a:p>
            <a:r>
              <a:rPr lang="en-US" sz="2800" smtClean="0">
                <a:latin typeface="Baskerville Old Face" pitchFamily="18" charset="0"/>
              </a:rPr>
              <a:t>In late January 1968, the North Vietnamese launched a surprise attack during the Vietnamese New Year. They attacked nearly every U.S. airbase and most major cities in the South </a:t>
            </a:r>
          </a:p>
        </p:txBody>
      </p:sp>
      <p:pic>
        <p:nvPicPr>
          <p:cNvPr id="46083" name="Picture 5" descr="tet002"/>
          <p:cNvPicPr>
            <a:picLocks noChangeAspect="1" noChangeArrowheads="1"/>
          </p:cNvPicPr>
          <p:nvPr/>
        </p:nvPicPr>
        <p:blipFill>
          <a:blip r:embed="rId2" cstate="print"/>
          <a:srcRect l="2803" b="4347"/>
          <a:stretch>
            <a:fillRect/>
          </a:stretch>
        </p:blipFill>
        <p:spPr bwMode="auto">
          <a:xfrm>
            <a:off x="304800" y="3352800"/>
            <a:ext cx="2641600" cy="3352800"/>
          </a:xfrm>
          <a:prstGeom prst="rect">
            <a:avLst/>
          </a:prstGeom>
          <a:noFill/>
          <a:ln w="9525">
            <a:noFill/>
            <a:miter lim="800000"/>
            <a:headEnd/>
            <a:tailEnd/>
          </a:ln>
        </p:spPr>
      </p:pic>
      <p:pic>
        <p:nvPicPr>
          <p:cNvPr id="46084" name="Picture 7" descr="Tet1"/>
          <p:cNvPicPr>
            <a:picLocks noChangeAspect="1" noChangeArrowheads="1"/>
          </p:cNvPicPr>
          <p:nvPr/>
        </p:nvPicPr>
        <p:blipFill>
          <a:blip r:embed="rId3" cstate="print"/>
          <a:srcRect r="10852" b="8621"/>
          <a:stretch>
            <a:fillRect/>
          </a:stretch>
        </p:blipFill>
        <p:spPr bwMode="auto">
          <a:xfrm>
            <a:off x="6477000" y="3400425"/>
            <a:ext cx="2551113" cy="3305175"/>
          </a:xfrm>
          <a:prstGeom prst="rect">
            <a:avLst/>
          </a:prstGeom>
          <a:noFill/>
          <a:ln w="9525">
            <a:noFill/>
            <a:miter lim="800000"/>
            <a:headEnd/>
            <a:tailEnd/>
          </a:ln>
        </p:spPr>
      </p:pic>
      <p:pic>
        <p:nvPicPr>
          <p:cNvPr id="46085" name="Picture 9" descr="3_61_320_tet">
            <a:hlinkClick r:id="rId4"/>
          </p:cNvPr>
          <p:cNvPicPr>
            <a:picLocks noChangeAspect="1" noChangeArrowheads="1"/>
          </p:cNvPicPr>
          <p:nvPr/>
        </p:nvPicPr>
        <p:blipFill>
          <a:blip r:embed="rId5" cstate="print"/>
          <a:srcRect l="20000"/>
          <a:stretch>
            <a:fillRect/>
          </a:stretch>
        </p:blipFill>
        <p:spPr bwMode="auto">
          <a:xfrm>
            <a:off x="3048000" y="3505200"/>
            <a:ext cx="33528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Assassination of Viet Cong</a:t>
            </a:r>
          </a:p>
        </p:txBody>
      </p:sp>
      <p:pic>
        <p:nvPicPr>
          <p:cNvPr id="4" name="Content Placeholder 3" descr="Vietnam War.jpg"/>
          <p:cNvPicPr>
            <a:picLocks noGrp="1" noChangeAspect="1"/>
          </p:cNvPicPr>
          <p:nvPr>
            <p:ph idx="1"/>
          </p:nvPr>
        </p:nvPicPr>
        <p:blipFill>
          <a:blip r:embed="rId2" cstate="print"/>
          <a:stretch>
            <a:fillRect/>
          </a:stretch>
        </p:blipFill>
        <p:spPr>
          <a:xfrm>
            <a:off x="4953000" y="3581400"/>
            <a:ext cx="3927475" cy="2598738"/>
          </a:xfrm>
          <a:ln w="38100" cap="sq">
            <a:solidFill>
              <a:srgbClr val="000000"/>
            </a:solidFill>
          </a:ln>
          <a:effectLst>
            <a:outerShdw blurRad="50800" dist="38100" dir="2700000" algn="tl" rotWithShape="0">
              <a:srgbClr val="000000">
                <a:alpha val="43000"/>
              </a:srgbClr>
            </a:outerShdw>
          </a:effectLst>
        </p:spPr>
      </p:pic>
      <p:sp>
        <p:nvSpPr>
          <p:cNvPr id="5" name="Right Arrow 4"/>
          <p:cNvSpPr/>
          <p:nvPr/>
        </p:nvSpPr>
        <p:spPr>
          <a:xfrm>
            <a:off x="4038600" y="3581400"/>
            <a:ext cx="1447800" cy="636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228600">
                  <a:schemeClr val="accent6">
                    <a:satMod val="175000"/>
                    <a:alpha val="40000"/>
                  </a:schemeClr>
                </a:glow>
              </a:effectLst>
            </a:endParaRPr>
          </a:p>
        </p:txBody>
      </p:sp>
      <p:pic>
        <p:nvPicPr>
          <p:cNvPr id="6" name="Picture 9" descr="3_61_320_tet">
            <a:hlinkClick r:id="rId3"/>
          </p:cNvPr>
          <p:cNvPicPr>
            <a:picLocks noChangeAspect="1" noChangeArrowheads="1"/>
          </p:cNvPicPr>
          <p:nvPr/>
        </p:nvPicPr>
        <p:blipFill>
          <a:blip r:embed="rId4" cstate="print"/>
          <a:srcRect l="20000"/>
          <a:stretch>
            <a:fillRect/>
          </a:stretch>
        </p:blipFill>
        <p:spPr bwMode="auto">
          <a:xfrm>
            <a:off x="381000" y="1752600"/>
            <a:ext cx="3921125" cy="367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sz="half" idx="1"/>
          </p:nvPr>
        </p:nvSpPr>
        <p:spPr>
          <a:xfrm>
            <a:off x="4648200" y="914400"/>
            <a:ext cx="4267200" cy="5562600"/>
          </a:xfrm>
        </p:spPr>
        <p:txBody>
          <a:bodyPr/>
          <a:lstStyle/>
          <a:p>
            <a:r>
              <a:rPr lang="en-US" sz="2600" smtClean="0">
                <a:latin typeface="Baskerville Old Face" pitchFamily="18" charset="0"/>
              </a:rPr>
              <a:t>Though the attack was a military failure, the Tet Offensive was a turning point in the war because most Americans came to believe that the U.S. could not win the war</a:t>
            </a:r>
          </a:p>
          <a:p>
            <a:r>
              <a:rPr lang="en-US" sz="2600" smtClean="0">
                <a:latin typeface="Baskerville Old Face" pitchFamily="18" charset="0"/>
              </a:rPr>
              <a:t>President Johnson’s approval rating dropped dramatically and eventually led Johnson not to seek reelection </a:t>
            </a:r>
          </a:p>
          <a:p>
            <a:endParaRPr lang="en-US" sz="2600" smtClean="0"/>
          </a:p>
        </p:txBody>
      </p:sp>
      <p:pic>
        <p:nvPicPr>
          <p:cNvPr id="48130" name="Picture 4"/>
          <p:cNvPicPr>
            <a:picLocks noChangeAspect="1" noChangeArrowheads="1"/>
          </p:cNvPicPr>
          <p:nvPr/>
        </p:nvPicPr>
        <p:blipFill>
          <a:blip r:embed="rId2" cstate="print"/>
          <a:srcRect b="3926"/>
          <a:stretch>
            <a:fillRect/>
          </a:stretch>
        </p:blipFill>
        <p:spPr bwMode="auto">
          <a:xfrm>
            <a:off x="609600" y="685800"/>
            <a:ext cx="3810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81000" y="0"/>
            <a:ext cx="8229600" cy="762000"/>
          </a:xfrm>
        </p:spPr>
        <p:txBody>
          <a:bodyPr/>
          <a:lstStyle/>
          <a:p>
            <a:r>
              <a:rPr lang="en-US" sz="2800" b="1" smtClean="0"/>
              <a:t>SSUSH24c. Analyze the anti-Vietnam War movement. </a:t>
            </a:r>
          </a:p>
        </p:txBody>
      </p:sp>
      <p:sp>
        <p:nvSpPr>
          <p:cNvPr id="49154" name="Rectangle 3"/>
          <p:cNvSpPr>
            <a:spLocks noGrp="1" noChangeArrowheads="1"/>
          </p:cNvSpPr>
          <p:nvPr>
            <p:ph idx="1"/>
          </p:nvPr>
        </p:nvSpPr>
        <p:spPr>
          <a:xfrm>
            <a:off x="304800" y="685800"/>
            <a:ext cx="8534400" cy="5791200"/>
          </a:xfrm>
        </p:spPr>
        <p:txBody>
          <a:bodyPr/>
          <a:lstStyle/>
          <a:p>
            <a:r>
              <a:rPr lang="en-US" sz="2800" smtClean="0"/>
              <a:t>Americans against the war in Vietnam became more vocal in their opposition.</a:t>
            </a:r>
          </a:p>
          <a:p>
            <a:r>
              <a:rPr lang="en-US" sz="2800" smtClean="0"/>
              <a:t>Many anti-war groups started on college campuses to urge the govt. to end the </a:t>
            </a:r>
            <a:r>
              <a:rPr lang="en-US" sz="2800" b="1" smtClean="0"/>
              <a:t>selective service (draft)</a:t>
            </a:r>
            <a:r>
              <a:rPr lang="en-US" sz="2800" smtClean="0"/>
              <a:t> and bring all American troops home from Vietnam.</a:t>
            </a:r>
          </a:p>
          <a:p>
            <a:r>
              <a:rPr lang="en-US" sz="2800" smtClean="0"/>
              <a:t>They used sit-ins, marches, and demonstrations.</a:t>
            </a:r>
          </a:p>
          <a:p>
            <a:r>
              <a:rPr lang="en-US" sz="2800" smtClean="0"/>
              <a:t>Later some protesters became more radical, burning their draft cards, going to prison, or fleeing to Canada</a:t>
            </a:r>
          </a:p>
        </p:txBody>
      </p:sp>
      <p:pic>
        <p:nvPicPr>
          <p:cNvPr id="49155" name="Picture 5" descr="http://messageinamatrix.wordpress.com/author/donchadh/page/9/">
            <a:hlinkClick r:id="rId2"/>
          </p:cNvPr>
          <p:cNvPicPr>
            <a:picLocks noChangeAspect="1" noChangeArrowheads="1"/>
          </p:cNvPicPr>
          <p:nvPr/>
        </p:nvPicPr>
        <p:blipFill>
          <a:blip r:embed="rId3" cstate="print"/>
          <a:srcRect/>
          <a:stretch>
            <a:fillRect/>
          </a:stretch>
        </p:blipFill>
        <p:spPr bwMode="auto">
          <a:xfrm>
            <a:off x="533400" y="4572000"/>
            <a:ext cx="2438400" cy="1847850"/>
          </a:xfrm>
          <a:prstGeom prst="rect">
            <a:avLst/>
          </a:prstGeom>
          <a:noFill/>
          <a:ln w="9525">
            <a:noFill/>
            <a:miter lim="800000"/>
            <a:headEnd/>
            <a:tailEnd/>
          </a:ln>
        </p:spPr>
      </p:pic>
      <p:pic>
        <p:nvPicPr>
          <p:cNvPr id="49156" name="Picture 7" descr="See full size image">
            <a:hlinkClick r:id="rId4"/>
          </p:cNvPr>
          <p:cNvPicPr>
            <a:picLocks noChangeAspect="1" noChangeArrowheads="1"/>
          </p:cNvPicPr>
          <p:nvPr/>
        </p:nvPicPr>
        <p:blipFill>
          <a:blip r:embed="rId5" cstate="print"/>
          <a:srcRect/>
          <a:stretch>
            <a:fillRect/>
          </a:stretch>
        </p:blipFill>
        <p:spPr bwMode="auto">
          <a:xfrm>
            <a:off x="3657600" y="4648200"/>
            <a:ext cx="2057400" cy="1730375"/>
          </a:xfrm>
          <a:prstGeom prst="rect">
            <a:avLst/>
          </a:prstGeom>
          <a:noFill/>
          <a:ln w="9525">
            <a:noFill/>
            <a:miter lim="800000"/>
            <a:headEnd/>
            <a:tailEnd/>
          </a:ln>
        </p:spPr>
      </p:pic>
      <p:pic>
        <p:nvPicPr>
          <p:cNvPr id="49157" name="Picture 9" descr="http://www.sfgate.com/cgi-bin/object/article?f=/c/a/2002/06/09/MNCFTIME3.DTL&amp;o=8">
            <a:hlinkClick r:id="rId6"/>
          </p:cNvPr>
          <p:cNvPicPr>
            <a:picLocks noChangeAspect="1" noChangeArrowheads="1"/>
          </p:cNvPicPr>
          <p:nvPr/>
        </p:nvPicPr>
        <p:blipFill>
          <a:blip r:embed="rId7" cstate="print"/>
          <a:srcRect/>
          <a:stretch>
            <a:fillRect/>
          </a:stretch>
        </p:blipFill>
        <p:spPr bwMode="auto">
          <a:xfrm>
            <a:off x="6553200" y="4495800"/>
            <a:ext cx="21336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ekn_67_0130_vn"/>
          <p:cNvPicPr>
            <a:picLocks noChangeAspect="1" noChangeArrowheads="1"/>
          </p:cNvPicPr>
          <p:nvPr/>
        </p:nvPicPr>
        <p:blipFill>
          <a:blip r:embed="rId2" cstate="print"/>
          <a:srcRect b="2640"/>
          <a:stretch>
            <a:fillRect/>
          </a:stretch>
        </p:blipFill>
        <p:spPr bwMode="auto">
          <a:xfrm>
            <a:off x="2514600" y="2895600"/>
            <a:ext cx="4267200" cy="3421063"/>
          </a:xfrm>
          <a:prstGeom prst="rect">
            <a:avLst/>
          </a:prstGeom>
          <a:noFill/>
          <a:ln w="9525">
            <a:noFill/>
            <a:miter lim="800000"/>
            <a:headEnd/>
            <a:tailEnd/>
          </a:ln>
        </p:spPr>
      </p:pic>
      <p:sp>
        <p:nvSpPr>
          <p:cNvPr id="3075" name="Rectangle 2"/>
          <p:cNvSpPr>
            <a:spLocks noGrp="1" noChangeArrowheads="1"/>
          </p:cNvSpPr>
          <p:nvPr>
            <p:ph type="ctrTitle"/>
          </p:nvPr>
        </p:nvSpPr>
        <p:spPr>
          <a:xfrm>
            <a:off x="609600" y="609600"/>
            <a:ext cx="7772400" cy="1470025"/>
          </a:xfrm>
        </p:spPr>
        <p:txBody>
          <a:bodyPr rtlCol="0">
            <a:normAutofit fontScale="90000"/>
          </a:bodyPr>
          <a:lstStyle/>
          <a:p>
            <a:pPr fontAlgn="auto">
              <a:spcAft>
                <a:spcPts val="0"/>
              </a:spcAft>
              <a:defRPr/>
            </a:pPr>
            <a:r>
              <a:rPr lang="en-US" sz="3200" b="1" dirty="0" smtClean="0">
                <a:latin typeface="Constantia" pitchFamily="18" charset="0"/>
              </a:rPr>
              <a:t>SSUSH20 </a:t>
            </a:r>
            <a:br>
              <a:rPr lang="en-US" sz="3200" b="1" dirty="0" smtClean="0">
                <a:latin typeface="Constantia" pitchFamily="18" charset="0"/>
              </a:rPr>
            </a:br>
            <a:r>
              <a:rPr lang="en-US" sz="3200" b="1" dirty="0" smtClean="0">
                <a:latin typeface="Constantia" pitchFamily="18" charset="0"/>
              </a:rPr>
              <a:t>The student will analyze the domestic and international impact of the Cold War on the United States</a:t>
            </a:r>
            <a:endParaRPr lang="en-US" sz="4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latin typeface="Constantia" pitchFamily="18" charset="0"/>
              </a:rPr>
              <a:t>DO NOW</a:t>
            </a:r>
          </a:p>
        </p:txBody>
      </p:sp>
      <p:sp>
        <p:nvSpPr>
          <p:cNvPr id="20482" name="Rectangle 3"/>
          <p:cNvSpPr>
            <a:spLocks noGrp="1" noChangeArrowheads="1"/>
          </p:cNvSpPr>
          <p:nvPr>
            <p:ph type="body" idx="1"/>
          </p:nvPr>
        </p:nvSpPr>
        <p:spPr>
          <a:xfrm>
            <a:off x="0" y="1600200"/>
            <a:ext cx="3733800" cy="4525963"/>
          </a:xfrm>
        </p:spPr>
        <p:txBody>
          <a:bodyPr/>
          <a:lstStyle/>
          <a:p>
            <a:pPr marL="609600" indent="-609600">
              <a:lnSpc>
                <a:spcPct val="90000"/>
              </a:lnSpc>
            </a:pPr>
            <a:r>
              <a:rPr lang="en-US" sz="2800" smtClean="0">
                <a:latin typeface="Constantia" pitchFamily="18" charset="0"/>
              </a:rPr>
              <a:t>Examine the political cartoon.</a:t>
            </a:r>
          </a:p>
          <a:p>
            <a:pPr marL="609600" indent="-609600">
              <a:lnSpc>
                <a:spcPct val="90000"/>
              </a:lnSpc>
            </a:pPr>
            <a:endParaRPr lang="en-US" sz="2800" smtClean="0">
              <a:latin typeface="Constantia" pitchFamily="18" charset="0"/>
            </a:endParaRPr>
          </a:p>
          <a:p>
            <a:pPr marL="609600" indent="-609600">
              <a:lnSpc>
                <a:spcPct val="90000"/>
              </a:lnSpc>
              <a:buFontTx/>
              <a:buAutoNum type="arabicPeriod"/>
            </a:pPr>
            <a:r>
              <a:rPr lang="en-US" sz="2800" smtClean="0">
                <a:latin typeface="Constantia" pitchFamily="18" charset="0"/>
              </a:rPr>
              <a:t>Who is this man?</a:t>
            </a:r>
          </a:p>
          <a:p>
            <a:pPr marL="609600" indent="-609600">
              <a:lnSpc>
                <a:spcPct val="90000"/>
              </a:lnSpc>
              <a:buFontTx/>
              <a:buAutoNum type="arabicPeriod"/>
            </a:pPr>
            <a:r>
              <a:rPr lang="en-US" sz="2800" smtClean="0">
                <a:latin typeface="Constantia" pitchFamily="18" charset="0"/>
              </a:rPr>
              <a:t>What is he doing?</a:t>
            </a:r>
          </a:p>
          <a:p>
            <a:pPr marL="609600" indent="-609600">
              <a:lnSpc>
                <a:spcPct val="90000"/>
              </a:lnSpc>
              <a:buFontTx/>
              <a:buAutoNum type="arabicPeriod"/>
            </a:pPr>
            <a:r>
              <a:rPr lang="en-US" sz="2800" smtClean="0">
                <a:latin typeface="Constantia" pitchFamily="18" charset="0"/>
              </a:rPr>
              <a:t>What does this map represent?</a:t>
            </a:r>
          </a:p>
          <a:p>
            <a:pPr marL="609600" indent="-609600">
              <a:lnSpc>
                <a:spcPct val="90000"/>
              </a:lnSpc>
              <a:buFontTx/>
              <a:buAutoNum type="arabicPeriod"/>
            </a:pPr>
            <a:r>
              <a:rPr lang="en-US" sz="2800" smtClean="0">
                <a:latin typeface="Constantia" pitchFamily="18" charset="0"/>
              </a:rPr>
              <a:t>Name this cartoon – explain your choice.</a:t>
            </a:r>
          </a:p>
        </p:txBody>
      </p:sp>
      <p:pic>
        <p:nvPicPr>
          <p:cNvPr id="20483" name="Picture 4" descr="Soviet_takeover"/>
          <p:cNvPicPr>
            <a:picLocks noChangeAspect="1" noChangeArrowheads="1"/>
          </p:cNvPicPr>
          <p:nvPr/>
        </p:nvPicPr>
        <p:blipFill>
          <a:blip r:embed="rId2" cstate="print"/>
          <a:srcRect/>
          <a:stretch>
            <a:fillRect/>
          </a:stretch>
        </p:blipFill>
        <p:spPr bwMode="auto">
          <a:xfrm>
            <a:off x="4038600" y="1828800"/>
            <a:ext cx="5105400" cy="396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152400"/>
            <a:ext cx="8229600" cy="1143000"/>
          </a:xfrm>
        </p:spPr>
        <p:txBody>
          <a:bodyPr/>
          <a:lstStyle/>
          <a:p>
            <a:r>
              <a:rPr lang="en-US" smtClean="0">
                <a:latin typeface="Constantia" pitchFamily="18" charset="0"/>
              </a:rPr>
              <a:t>The Cold War</a:t>
            </a:r>
          </a:p>
        </p:txBody>
      </p:sp>
      <p:sp>
        <p:nvSpPr>
          <p:cNvPr id="21506" name="Rectangle 3"/>
          <p:cNvSpPr>
            <a:spLocks noGrp="1" noChangeArrowheads="1"/>
          </p:cNvSpPr>
          <p:nvPr>
            <p:ph type="body" idx="1"/>
          </p:nvPr>
        </p:nvSpPr>
        <p:spPr>
          <a:xfrm>
            <a:off x="457200" y="990600"/>
            <a:ext cx="8229600" cy="1447800"/>
          </a:xfrm>
        </p:spPr>
        <p:txBody>
          <a:bodyPr/>
          <a:lstStyle/>
          <a:p>
            <a:r>
              <a:rPr lang="en-US" sz="2800" smtClean="0">
                <a:latin typeface="Constantia" pitchFamily="18" charset="0"/>
              </a:rPr>
              <a:t>The Cold War was the era of confrontation and competition beginning immediately after WW II between the United States and the Soviet Union</a:t>
            </a:r>
          </a:p>
        </p:txBody>
      </p:sp>
      <p:pic>
        <p:nvPicPr>
          <p:cNvPr id="21507" name="Picture 5" descr="Soviet_takeover"/>
          <p:cNvPicPr>
            <a:picLocks noChangeAspect="1" noChangeArrowheads="1"/>
          </p:cNvPicPr>
          <p:nvPr/>
        </p:nvPicPr>
        <p:blipFill>
          <a:blip r:embed="rId2" cstate="print"/>
          <a:srcRect/>
          <a:stretch>
            <a:fillRect/>
          </a:stretch>
        </p:blipFill>
        <p:spPr bwMode="auto">
          <a:xfrm>
            <a:off x="2286000" y="2743200"/>
            <a:ext cx="5105400" cy="396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533400"/>
            <a:ext cx="8991600" cy="1143000"/>
          </a:xfrm>
        </p:spPr>
        <p:txBody>
          <a:bodyPr rtlCol="0">
            <a:normAutofit fontScale="90000"/>
          </a:bodyPr>
          <a:lstStyle/>
          <a:p>
            <a:pPr fontAlgn="auto">
              <a:spcAft>
                <a:spcPts val="0"/>
              </a:spcAft>
              <a:defRPr/>
            </a:pPr>
            <a:r>
              <a:rPr lang="en-US" sz="3200" dirty="0" smtClean="0">
                <a:latin typeface="Constantia" pitchFamily="18" charset="0"/>
              </a:rPr>
              <a:t>a. Describe the creation of the Marshall Plan, U.S. commitment to Europe, the Truman Doctrine, and the origins and implications of the containment policy</a:t>
            </a:r>
            <a:endParaRPr lang="en-US" sz="4000" dirty="0" smtClean="0"/>
          </a:p>
        </p:txBody>
      </p:sp>
      <p:sp>
        <p:nvSpPr>
          <p:cNvPr id="22530" name="Rectangle 3"/>
          <p:cNvSpPr>
            <a:spLocks noGrp="1" noChangeArrowheads="1"/>
          </p:cNvSpPr>
          <p:nvPr>
            <p:ph type="body" idx="1"/>
          </p:nvPr>
        </p:nvSpPr>
        <p:spPr>
          <a:xfrm>
            <a:off x="0" y="2819400"/>
            <a:ext cx="9144000" cy="3657600"/>
          </a:xfrm>
        </p:spPr>
        <p:txBody>
          <a:bodyPr/>
          <a:lstStyle/>
          <a:p>
            <a:pPr>
              <a:lnSpc>
                <a:spcPct val="90000"/>
              </a:lnSpc>
            </a:pPr>
            <a:r>
              <a:rPr lang="en-US" sz="2400" smtClean="0">
                <a:latin typeface="Constantia" pitchFamily="18" charset="0"/>
              </a:rPr>
              <a:t>After WW II much of Europe was devastated physically and economically </a:t>
            </a:r>
          </a:p>
          <a:p>
            <a:pPr>
              <a:lnSpc>
                <a:spcPct val="90000"/>
              </a:lnSpc>
            </a:pPr>
            <a:endParaRPr lang="en-US" sz="2400" smtClean="0">
              <a:latin typeface="Constantia" pitchFamily="18" charset="0"/>
            </a:endParaRPr>
          </a:p>
          <a:p>
            <a:pPr>
              <a:lnSpc>
                <a:spcPct val="90000"/>
              </a:lnSpc>
            </a:pPr>
            <a:r>
              <a:rPr lang="en-US" sz="2400" smtClean="0">
                <a:latin typeface="Constantia" pitchFamily="18" charset="0"/>
              </a:rPr>
              <a:t>To rebuild Europe and support democratic ideas, the U.S. developed the Marshall Plan which provided billions of dollars in aid to European countries</a:t>
            </a:r>
          </a:p>
          <a:p>
            <a:pPr>
              <a:lnSpc>
                <a:spcPct val="90000"/>
              </a:lnSpc>
            </a:pPr>
            <a:endParaRPr lang="en-US" sz="2400" smtClean="0">
              <a:latin typeface="Constantia" pitchFamily="18" charset="0"/>
            </a:endParaRPr>
          </a:p>
          <a:p>
            <a:pPr>
              <a:lnSpc>
                <a:spcPct val="90000"/>
              </a:lnSpc>
            </a:pPr>
            <a:r>
              <a:rPr lang="en-US" sz="2400" smtClean="0">
                <a:latin typeface="Constantia" pitchFamily="18" charset="0"/>
              </a:rPr>
              <a:t>The Soviet Union rejected the aid and developed it’s own economic program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0"/>
            <a:ext cx="8229600" cy="1143000"/>
          </a:xfrm>
        </p:spPr>
        <p:txBody>
          <a:bodyPr/>
          <a:lstStyle/>
          <a:p>
            <a:r>
              <a:rPr lang="en-US" sz="3600" smtClean="0">
                <a:latin typeface="Constantia" pitchFamily="18" charset="0"/>
              </a:rPr>
              <a:t>Truman Doctrine</a:t>
            </a:r>
          </a:p>
        </p:txBody>
      </p:sp>
      <p:sp>
        <p:nvSpPr>
          <p:cNvPr id="23554" name="Rectangle 3"/>
          <p:cNvSpPr>
            <a:spLocks noGrp="1" noChangeArrowheads="1"/>
          </p:cNvSpPr>
          <p:nvPr>
            <p:ph type="body" sz="half" idx="1"/>
          </p:nvPr>
        </p:nvSpPr>
        <p:spPr>
          <a:xfrm>
            <a:off x="457200" y="1143000"/>
            <a:ext cx="4267200" cy="5410200"/>
          </a:xfrm>
        </p:spPr>
        <p:txBody>
          <a:bodyPr/>
          <a:lstStyle/>
          <a:p>
            <a:r>
              <a:rPr lang="en-US" sz="2800" smtClean="0">
                <a:latin typeface="Constantia" pitchFamily="18" charset="0"/>
              </a:rPr>
              <a:t>Proposed by President Harry Truman in 1947, The Truman Doctrine provided aid to any country battling Communist aggression</a:t>
            </a:r>
          </a:p>
          <a:p>
            <a:endParaRPr lang="en-US" sz="2800" smtClean="0">
              <a:latin typeface="Constantia" pitchFamily="18" charset="0"/>
            </a:endParaRPr>
          </a:p>
          <a:p>
            <a:r>
              <a:rPr lang="en-US" sz="2800" smtClean="0">
                <a:latin typeface="Constantia" pitchFamily="18" charset="0"/>
              </a:rPr>
              <a:t>It was immediately used to support the free governments in Turkey and Greece against communist threats </a:t>
            </a:r>
          </a:p>
        </p:txBody>
      </p:sp>
      <p:pic>
        <p:nvPicPr>
          <p:cNvPr id="23555" name="Picture 5" descr="detail-presidents-truman"/>
          <p:cNvPicPr>
            <a:picLocks noChangeAspect="1" noChangeArrowheads="1"/>
          </p:cNvPicPr>
          <p:nvPr/>
        </p:nvPicPr>
        <p:blipFill>
          <a:blip r:embed="rId2" cstate="print"/>
          <a:srcRect l="2219" t="1450" r="2357" b="4349"/>
          <a:stretch>
            <a:fillRect/>
          </a:stretch>
        </p:blipFill>
        <p:spPr bwMode="auto">
          <a:xfrm>
            <a:off x="6778625" y="990600"/>
            <a:ext cx="2066925" cy="3124200"/>
          </a:xfrm>
          <a:prstGeom prst="rect">
            <a:avLst/>
          </a:prstGeom>
          <a:noFill/>
          <a:ln w="9525">
            <a:noFill/>
            <a:miter lim="800000"/>
            <a:headEnd/>
            <a:tailEnd/>
          </a:ln>
        </p:spPr>
      </p:pic>
      <p:pic>
        <p:nvPicPr>
          <p:cNvPr id="23556" name="Picture 7" descr="Atom Bomb 2"/>
          <p:cNvPicPr>
            <a:picLocks noChangeAspect="1" noChangeArrowheads="1"/>
          </p:cNvPicPr>
          <p:nvPr/>
        </p:nvPicPr>
        <p:blipFill>
          <a:blip r:embed="rId3" cstate="print"/>
          <a:srcRect/>
          <a:stretch>
            <a:fillRect/>
          </a:stretch>
        </p:blipFill>
        <p:spPr bwMode="auto">
          <a:xfrm>
            <a:off x="5181600" y="3276600"/>
            <a:ext cx="1447800" cy="1981200"/>
          </a:xfrm>
          <a:prstGeom prst="rect">
            <a:avLst/>
          </a:prstGeom>
          <a:noFill/>
          <a:ln w="9525">
            <a:noFill/>
            <a:miter lim="800000"/>
            <a:headEnd/>
            <a:tailEnd/>
          </a:ln>
        </p:spPr>
      </p:pic>
      <p:pic>
        <p:nvPicPr>
          <p:cNvPr id="23557" name="Picture 8" descr="Atom Bomb"/>
          <p:cNvPicPr>
            <a:picLocks noChangeAspect="1" noChangeArrowheads="1"/>
          </p:cNvPicPr>
          <p:nvPr/>
        </p:nvPicPr>
        <p:blipFill>
          <a:blip r:embed="rId4" cstate="print"/>
          <a:srcRect/>
          <a:stretch>
            <a:fillRect/>
          </a:stretch>
        </p:blipFill>
        <p:spPr bwMode="auto">
          <a:xfrm>
            <a:off x="6096000" y="4924425"/>
            <a:ext cx="27432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0"/>
            <a:ext cx="8229600" cy="1143000"/>
          </a:xfrm>
        </p:spPr>
        <p:txBody>
          <a:bodyPr/>
          <a:lstStyle/>
          <a:p>
            <a:r>
              <a:rPr lang="en-US" sz="3600" smtClean="0">
                <a:latin typeface="Constantia" pitchFamily="18" charset="0"/>
              </a:rPr>
              <a:t>Containment Policy</a:t>
            </a:r>
          </a:p>
        </p:txBody>
      </p:sp>
      <p:sp>
        <p:nvSpPr>
          <p:cNvPr id="24578" name="Rectangle 3"/>
          <p:cNvSpPr>
            <a:spLocks noGrp="1" noChangeArrowheads="1"/>
          </p:cNvSpPr>
          <p:nvPr>
            <p:ph type="body" idx="1"/>
          </p:nvPr>
        </p:nvSpPr>
        <p:spPr>
          <a:xfrm>
            <a:off x="457200" y="990600"/>
            <a:ext cx="8305800" cy="5486400"/>
          </a:xfrm>
        </p:spPr>
        <p:txBody>
          <a:bodyPr/>
          <a:lstStyle/>
          <a:p>
            <a:r>
              <a:rPr lang="en-US" smtClean="0">
                <a:latin typeface="Constantia" pitchFamily="18" charset="0"/>
              </a:rPr>
              <a:t>Containment</a:t>
            </a:r>
          </a:p>
          <a:p>
            <a:pPr lvl="1"/>
            <a:r>
              <a:rPr lang="en-US" smtClean="0">
                <a:latin typeface="Constantia" pitchFamily="18" charset="0"/>
              </a:rPr>
              <a:t>The U.S. policy towards the Soviet Union and communism </a:t>
            </a:r>
          </a:p>
          <a:p>
            <a:pPr lvl="1"/>
            <a:r>
              <a:rPr lang="en-US" smtClean="0">
                <a:latin typeface="Constantia" pitchFamily="18" charset="0"/>
              </a:rPr>
              <a:t>Used to block, or contain, communist expansion into other countries </a:t>
            </a:r>
          </a:p>
        </p:txBody>
      </p:sp>
      <p:pic>
        <p:nvPicPr>
          <p:cNvPr id="24579" name="Picture 5" descr="topics21-2319"/>
          <p:cNvPicPr>
            <a:picLocks noChangeAspect="1" noChangeArrowheads="1"/>
          </p:cNvPicPr>
          <p:nvPr/>
        </p:nvPicPr>
        <p:blipFill>
          <a:blip r:embed="rId2" cstate="print"/>
          <a:srcRect/>
          <a:stretch>
            <a:fillRect/>
          </a:stretch>
        </p:blipFill>
        <p:spPr bwMode="auto">
          <a:xfrm>
            <a:off x="3352800" y="4114800"/>
            <a:ext cx="2438400" cy="2070100"/>
          </a:xfrm>
          <a:prstGeom prst="rect">
            <a:avLst/>
          </a:prstGeom>
          <a:noFill/>
          <a:ln w="9525">
            <a:noFill/>
            <a:miter lim="800000"/>
            <a:headEnd/>
            <a:tailEnd/>
          </a:ln>
        </p:spPr>
      </p:pic>
      <p:pic>
        <p:nvPicPr>
          <p:cNvPr id="24580" name="Picture 7" descr="Berlin_Airlift_2"/>
          <p:cNvPicPr>
            <a:picLocks noChangeAspect="1" noChangeArrowheads="1"/>
          </p:cNvPicPr>
          <p:nvPr/>
        </p:nvPicPr>
        <p:blipFill>
          <a:blip r:embed="rId3" cstate="print"/>
          <a:srcRect l="3677" t="4042" r="3677" b="5745"/>
          <a:stretch>
            <a:fillRect/>
          </a:stretch>
        </p:blipFill>
        <p:spPr bwMode="auto">
          <a:xfrm>
            <a:off x="381000" y="4419600"/>
            <a:ext cx="3048000" cy="2182813"/>
          </a:xfrm>
          <a:prstGeom prst="rect">
            <a:avLst/>
          </a:prstGeom>
          <a:noFill/>
          <a:ln w="9525">
            <a:noFill/>
            <a:miter lim="800000"/>
            <a:headEnd/>
            <a:tailEnd/>
          </a:ln>
        </p:spPr>
      </p:pic>
      <p:pic>
        <p:nvPicPr>
          <p:cNvPr id="24581" name="Picture 8" descr="Anti-Communism"/>
          <p:cNvPicPr>
            <a:picLocks noChangeAspect="1" noChangeArrowheads="1"/>
          </p:cNvPicPr>
          <p:nvPr/>
        </p:nvPicPr>
        <p:blipFill>
          <a:blip r:embed="rId4" cstate="print"/>
          <a:srcRect/>
          <a:stretch>
            <a:fillRect/>
          </a:stretch>
        </p:blipFill>
        <p:spPr bwMode="auto">
          <a:xfrm>
            <a:off x="5410200" y="3657600"/>
            <a:ext cx="1247775" cy="1257300"/>
          </a:xfrm>
          <a:prstGeom prst="rect">
            <a:avLst/>
          </a:prstGeom>
          <a:noFill/>
          <a:ln w="9525">
            <a:noFill/>
            <a:miter lim="800000"/>
            <a:headEnd/>
            <a:tailEnd/>
          </a:ln>
        </p:spPr>
      </p:pic>
      <p:pic>
        <p:nvPicPr>
          <p:cNvPr id="24582" name="Picture 9" descr="Korean War"/>
          <p:cNvPicPr>
            <a:picLocks noChangeAspect="1" noChangeArrowheads="1"/>
          </p:cNvPicPr>
          <p:nvPr/>
        </p:nvPicPr>
        <p:blipFill>
          <a:blip r:embed="rId5" cstate="print"/>
          <a:srcRect/>
          <a:stretch>
            <a:fillRect/>
          </a:stretch>
        </p:blipFill>
        <p:spPr bwMode="auto">
          <a:xfrm>
            <a:off x="6145213" y="4411663"/>
            <a:ext cx="2998787" cy="244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1432</Words>
  <Application>Microsoft Office PowerPoint</Application>
  <PresentationFormat>On-screen Show (4:3)</PresentationFormat>
  <Paragraphs>139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Cold War</vt:lpstr>
      <vt:lpstr>Bell Ringer</vt:lpstr>
      <vt:lpstr>Outline – Cold War SSUSH 20-21</vt:lpstr>
      <vt:lpstr>SSUSH20  The student will analyze the domestic and international impact of the Cold War on the United States</vt:lpstr>
      <vt:lpstr>DO NOW</vt:lpstr>
      <vt:lpstr>The Cold War</vt:lpstr>
      <vt:lpstr>a. Describe the creation of the Marshall Plan, U.S. commitment to Europe, the Truman Doctrine, and the origins and implications of the containment policy</vt:lpstr>
      <vt:lpstr>Truman Doctrine</vt:lpstr>
      <vt:lpstr>Containment Policy</vt:lpstr>
      <vt:lpstr>Slide 10</vt:lpstr>
      <vt:lpstr>b. Explain the impact of the new communist regime in China and the outbreak of the Korean War and how these events contributed to the rise of Senator Joseph McCarthy</vt:lpstr>
      <vt:lpstr>Communist Revolution</vt:lpstr>
      <vt:lpstr>Korean War</vt:lpstr>
      <vt:lpstr>Korean War</vt:lpstr>
      <vt:lpstr>Korean War</vt:lpstr>
      <vt:lpstr>Senator Joseph McCarthy </vt:lpstr>
      <vt:lpstr>McCarthy</vt:lpstr>
      <vt:lpstr>McCarthy-ism</vt:lpstr>
      <vt:lpstr>c. The Cuban Revolution, the Bay of Pigs, and the Cuban missile crisis. </vt:lpstr>
      <vt:lpstr>Bay of Pigs</vt:lpstr>
      <vt:lpstr>Slide 21</vt:lpstr>
      <vt:lpstr>Slide 22</vt:lpstr>
      <vt:lpstr>Cuban Missile Crisis</vt:lpstr>
      <vt:lpstr>Cuban Missile Crisis</vt:lpstr>
      <vt:lpstr>Cuban Missile Crisis</vt:lpstr>
      <vt:lpstr>SSUSH21d. Describe the impact of competition with the USSR as evidenced by the launch of Sputnik I and President Eisenhower's actions.</vt:lpstr>
      <vt:lpstr>Slide 27</vt:lpstr>
      <vt:lpstr>d. Describe the Vietnam War, the Tet Offensive, and growing opposition to the war. </vt:lpstr>
      <vt:lpstr>Vietnam War</vt:lpstr>
      <vt:lpstr>Vietnam War</vt:lpstr>
      <vt:lpstr>Tet Offensive (1968)</vt:lpstr>
      <vt:lpstr>Assassination of Viet Cong</vt:lpstr>
      <vt:lpstr>Slide 33</vt:lpstr>
      <vt:lpstr>SSUSH24c. Analyze the anti-Vietnam War movement. </vt:lpstr>
    </vt:vector>
  </TitlesOfParts>
  <Company>SCCPSS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dc:title>
  <dc:creator>Brandon Howard</dc:creator>
  <cp:lastModifiedBy>partenc</cp:lastModifiedBy>
  <cp:revision>14</cp:revision>
  <dcterms:created xsi:type="dcterms:W3CDTF">2010-11-17T20:26:43Z</dcterms:created>
  <dcterms:modified xsi:type="dcterms:W3CDTF">2015-03-12T19:01:41Z</dcterms:modified>
</cp:coreProperties>
</file>