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6" r:id="rId2"/>
    <p:sldId id="257" r:id="rId3"/>
    <p:sldId id="258" r:id="rId4"/>
    <p:sldId id="259" r:id="rId5"/>
    <p:sldId id="268" r:id="rId6"/>
    <p:sldId id="267" r:id="rId7"/>
    <p:sldId id="271" r:id="rId8"/>
    <p:sldId id="260" r:id="rId9"/>
    <p:sldId id="262" r:id="rId10"/>
    <p:sldId id="263" r:id="rId11"/>
    <p:sldId id="264" r:id="rId12"/>
    <p:sldId id="265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6" autoAdjust="0"/>
    <p:restoredTop sz="86455" autoAdjust="0"/>
  </p:normalViewPr>
  <p:slideViewPr>
    <p:cSldViewPr>
      <p:cViewPr varScale="1"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761A-D908-4050-947D-39D44E0F88F5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2A6FE-B7AF-4F2E-A0F3-6DDC15BB7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13E1-134B-485B-AF23-3A8B7D12ADAA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FF31-343F-417A-A17B-BFF3C290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31AF3-1E44-4FA6-982D-47DADDE79F9A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27EB-E185-4586-BAC6-6650EF01E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47A5-8F05-44EA-BA15-AB4C4CACD652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91A0-7B0C-4D99-92EB-EAADED8C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CAAA-1B60-470D-B900-FBEF8A8EBDD6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31867-5C58-4819-8F68-9DEBA309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C584-7974-4FFB-857D-6188C972F4AB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9076-BAFB-4FF4-947E-59959BC1B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5DE3-1BAD-4263-AF88-C4097B1A4939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01DC-292E-4DD7-A5E3-9C7490F6C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2EFC-142F-4A0E-AAEE-7D70A58365D0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B496-5317-4F9F-82BA-07F9D4D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0D3F0-DF7C-4B23-9275-B01E56C25A8C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D9047-BCBC-4636-BE92-9C37CCED3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D412-475C-45E2-942B-0B355C8F0C11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C304-48E7-40A5-9FA0-C5D938B17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CA5A-B32D-48BA-9B6B-09FCEB1752E6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E195-49BE-4877-B4EA-8D780157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068BC2-DCE8-443B-86A4-BF3A5E91CE96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A0849C-B595-4B36-B64A-55FB9B1B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71" r:id="rId5"/>
    <p:sldLayoutId id="2147483766" r:id="rId6"/>
    <p:sldLayoutId id="2147483772" r:id="rId7"/>
    <p:sldLayoutId id="2147483773" r:id="rId8"/>
    <p:sldLayoutId id="2147483774" r:id="rId9"/>
    <p:sldLayoutId id="2147483765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google.com/imgres?imgurl=http://www.liquidsculpture.com/images/water/water-drop-a.jpg&amp;imgrefurl=http://n-roc.blogspot.com/&amp;usg=__mijH0oKGGeTb9eo-U-7rtIGVYVQ=&amp;h=367&amp;w=550&amp;sz=54&amp;hl=en&amp;start=2&amp;tbnid=GGUEf2aXz020wM:&amp;tbnh=89&amp;tbnw=133&amp;prev=/images?q=water+images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patrickfrink.com/img/organic-agriculture.jpg&amp;imgrefurl=http://greenprophet.com/2008/09/26/3233/lebanon-organic-farming/&amp;usg=__NngsZznZNNkaTD_l7iZoCAnNtak=&amp;h=299&amp;w=300&amp;sz=16&amp;hl=en&amp;start=19&amp;tbnid=wENUg6OxGB0ubM:&amp;tbnh=116&amp;tbnw=116&amp;prev=/images?q=agriculture+images&amp;hl=en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oogle.com/imgres?imgurl=http://voiceofsouth.files.wordpress.com/2007/06/pakistan_agriculture.jpg&amp;imgrefurl=http://voiceofsouth.org/2007/06/19/pakistan-agriculture/&amp;usg=__mviErSK0q0mAof2WDawnkve-ttk=&amp;h=1536&amp;w=2048&amp;sz=460&amp;hl=en&amp;start=1&amp;tbnid=HxrvV-b0sKGnGM:&amp;tbnh=113&amp;tbnw=150&amp;prev=/images?q=agriculture+images&amp;hl=e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/imgres?imgurl=http://1heckofaguy.com/wp-content/photos/goldwater1964poster.jpg&amp;imgrefurl=http://1heckofaguy.com/2006/09/29/goldwater-in-your-heart-you-knew-he-was-mr-right/&amp;usg=__RZeCK_Q-2YARtqK30h33gjrXT7I=&amp;h=465&amp;w=300&amp;sz=43&amp;hl=en&amp;start=1&amp;tbnid=2l6sw-bAm9IKjM:&amp;tbnh=128&amp;tbnw=83&amp;prev=/images?q=barry+Goldwater+images&amp;hl=en&amp;sa=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imgres?imgurl=http://www.visitingdc.com/images/richard-nixon-picture.jpg&amp;imgrefurl=http://www.visitingdc.com/president/richard-nixon-picture.htm&amp;usg=__hzrqKmSp1UNZEDzKbDHyi4wFxfU=&amp;h=336&amp;w=325&amp;sz=23&amp;hl=en&amp;start=1&amp;tbnid=rcrt6fmabc7VdM:&amp;tbnh=119&amp;tbnw=115&amp;prev=/images?q=nixon+images&amp;hl=en&amp;sa=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zenhabits.net/fotos/20080212gandhi.jpg&amp;imgrefurl=http://zenhabits.net/2008/02/the-10-biggest-influences-on-zen-habits/&amp;usg=__0vFRb89Ls-NJkEIpyY0yC1reLHw=&amp;h=342&amp;w=290&amp;sz=22&amp;hl=en&amp;start=4&amp;tbnid=Y5H3sVDbwC8F1M:&amp;tbnh=120&amp;tbnw=102&amp;prev=/images?q=candhiimages&amp;h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fc.kapiticollege.school.nz:90/Gallery/HistoryWeb/Level1/CivilRights/webimages/s-sncc.jpg&amp;imgrefurl=http://fc.kapiticollege.school.nz:90/Gallery/HistoryWeb/Level1/CivilRights/civil_rights_quiz1.htm&amp;usg=__NslTRe3bC5UDWor8XhobuEzO_nQ=&amp;h=241&amp;w=252&amp;sz=6&amp;hl=en&amp;start=2&amp;tbnid=CdszhUiL4COT9M:&amp;tbnh=106&amp;tbnw=111&amp;prev=/images?q=SNCC+images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farm3.static.flickr.com/2140/2207809054_d2f85574c7.jpg&amp;imgrefurl=http://www.storycorps.org/blog/griot-booth/selma-alabama/selma-al-where-history-meets-hospitality-from-the-civil-war-to-civil-rights/&amp;usg=__EV8nnGSyCiqOg-nyYpuIIpipGqs=&amp;h=279&amp;w=500&amp;sz=118&amp;hl=en&amp;start=53&amp;tbnid=v2boIySLc4wBQM:&amp;tbnh=73&amp;tbnw=130&amp;prev=/images?q=SNCC+images&amp;ndsp=20&amp;hl=en&amp;sa=N&amp;start=40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imgres?imgurl=http://www.virginia.edu/travelandlearn/images/SNCC1963.jpg&amp;imgrefurl=http://www.virginia.edu/travelandlearn/2009civilrights.html&amp;usg=__SkWFxEzXz6OEfVUYV7_p0ytJgLU=&amp;h=501&amp;w=700&amp;sz=36&amp;hl=en&amp;start=13&amp;tbnid=iaH785wpeoyV9M:&amp;tbnh=100&amp;tbnw=140&amp;prev=/images?q=SNCC+images&amp;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proquestk12.com/downloads/SNCC.jpg&amp;imgrefurl=http://www.proquestk12.com/bulletins/archive/feb05eLibCE.html&amp;usg=__j4GXVoCXQt9fUvVZmqqWFh4vG0Q=&amp;h=340&amp;w=505&amp;sz=61&amp;hl=en&amp;start=1&amp;tbnid=y1kupTWYVW-ECM:&amp;tbnh=88&amp;tbnw=130&amp;prev=/images?q=SNCC+images&amp;ndsp=20&amp;hl=en&amp;sa=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://www.american.edu/bgriff/H207web/civrights/sit-ins1963.gif&amp;imgrefurl=http://changedirection.wordpress.com/&amp;usg=__L25Y-kHGQcEnt-oWIxSz-yweMJg=&amp;h=473&amp;w=679&amp;sz=319&amp;hl=en&amp;start=4&amp;tbnid=NZ8HmGmfF6dNPM:&amp;tbnh=97&amp;tbnw=139&amp;prev=/images?q=SNCC+food++lunch+counters+images&amp;hl=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m/imgres?imgurl=http://www.blogwaybaby.com/NOW%20March.jpg&amp;imgrefurl=http://ultraconservativechristianwoman.blogspot.com/2008/02/women-fought-for-it-women-desired.html&amp;usg=__2KIFJAZJttXnYp5WSJa1nerWcKc=&amp;h=560&amp;w=557&amp;sz=79&amp;hl=en&amp;start=3&amp;tbnid=Hzv14o5f_rabMM:&amp;tbnh=133&amp;tbnw=132&amp;prev=/images?q=NOW+women's+movement+images&amp;hl=en&amp;sa=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negotiationlawblog.com/uploads/image/SecondWave.jpg&amp;imgrefurl=http://www.negotiationlawblog.com/2008/08/articles/mediation/collaboration-1/clinton-speaks-on-88th-anniversary-of-womens-suffrage/&amp;usg=__Evwn--qh5YNIGvlKwQH1Rs-ysks=&amp;h=373&amp;w=470&amp;sz=45&amp;hl=en&amp;start=1&amp;tbnid=8i1_QrGsr8CSAM:&amp;tbnh=102&amp;tbnw=129&amp;prev=/images?q=NOW+women's+movement+images&amp;hl=en&amp;sa=X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ndn3.newsweek.com/media/28/071014_SO02_ERA_wide-horizontal.jpg&amp;imgrefurl=http://www.newsweek.com/id/43419&amp;usg=__WxHXm6EMaxzZM8hKkS76bElQmSQ=&amp;h=362&amp;w=600&amp;sz=46&amp;hl=en&amp;start=2&amp;tbnid=RT4ig65tx74PbM:&amp;tbnh=81&amp;tbnw=135&amp;prev=/images?q=NOW+women's+movement+images&amp;hl=en&amp;sa=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imgres?imgurl=http://fairimmigration.files.wordpress.com/2009/03/cesar-chavez.jpg&amp;imgrefurl=http://fairimmigration.wordpress.com/2009/03/30/action-cesar-chavez-day-at-the-oregon-state-capitol/&amp;usg=__Pd0VLj3BZurXFUCwOCF2K1CnPAE=&amp;h=558&amp;w=546&amp;sz=48&amp;hl=en&amp;start=4&amp;tbnid=RLRAMdL8HmDJGM:&amp;tbnh=133&amp;tbnw=130&amp;prev=/images?q=cesar+chavez+images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m/imgres?imgurl=http://andrewromanblog.files.wordpress.com/2009/03/chavez-and-the-grapes1.jpg&amp;imgrefurl=http://andrewromanblog.wordpress.com/2009/03/01/nea-special-interests-chavez-day-redress-for-slavery-abortion/&amp;usg=__gVHyAFvuNHsdd86lEDFbUymmt7Y=&amp;h=450&amp;w=306&amp;sz=42&amp;hl=en&amp;start=2&amp;tbnid=aYCPVG1XBL-OPM:&amp;tbnh=127&amp;tbnw=86&amp;prev=/images?q=cesar+chavez+images&amp;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3820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300" dirty="0"/>
              <a:t>SSUSH24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>The impact of social change movements and organizations of the 1960s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300" dirty="0" smtClean="0"/>
              <a:t>e. Explain </a:t>
            </a:r>
            <a:r>
              <a:rPr lang="en-US" sz="2300" b="1" i="1" dirty="0" smtClean="0"/>
              <a:t>the importance of </a:t>
            </a:r>
            <a:r>
              <a:rPr lang="en-US" sz="2300" dirty="0" smtClean="0"/>
              <a:t>Rachel Carson</a:t>
            </a:r>
            <a:r>
              <a:rPr lang="en-US" sz="2300" b="1" i="1" dirty="0" smtClean="0"/>
              <a:t>’s Silent Spring and the resulting developments; include </a:t>
            </a:r>
            <a:r>
              <a:rPr lang="en-US" sz="2300" dirty="0" smtClean="0"/>
              <a:t>Earth Day, the creation of the </a:t>
            </a:r>
            <a:r>
              <a:rPr lang="en-US" sz="2300" b="1" i="1" dirty="0" smtClean="0"/>
              <a:t>Environmental Protection Agency </a:t>
            </a:r>
            <a:r>
              <a:rPr lang="en-US" sz="2300" dirty="0" smtClean="0"/>
              <a:t>(EPA), and the modern environmentalist movement. </a:t>
            </a:r>
            <a:endParaRPr lang="en-US" sz="2300" dirty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i="1" smtClean="0"/>
              <a:t>Silent Spring</a:t>
            </a:r>
            <a:r>
              <a:rPr lang="en-US" sz="3000" smtClean="0"/>
              <a:t>, a 1962 book about pesticides by </a:t>
            </a:r>
            <a:r>
              <a:rPr lang="en-US" sz="3000" b="1" smtClean="0"/>
              <a:t>Rachel Carson</a:t>
            </a:r>
            <a:r>
              <a:rPr lang="en-US" sz="3000" smtClean="0"/>
              <a:t>, exposed dangers to the environment.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This book led to the Water Quality Act of 1965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The first Earth Day was celebrated in 1970, this raised awareness of environmental issues.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1970, Pres. Nixon created the Environmental Protection Agency (EPA) to set limits on pollution.</a:t>
            </a:r>
          </a:p>
        </p:txBody>
      </p:sp>
      <p:pic>
        <p:nvPicPr>
          <p:cNvPr id="20483" name="Picture 5" descr="water-drop-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410200"/>
            <a:ext cx="1828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pakistan_agricultur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334000"/>
            <a:ext cx="1600200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 descr="organic-agricultur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5410200"/>
            <a:ext cx="1597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8392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 smtClean="0"/>
              <a:t>f. Describe the rise of the conservative movement as seen in the presidential candidacy of Barry Goldwater (1964) and the election of Richard M. Nixon (1968). </a:t>
            </a:r>
            <a:endParaRPr lang="en-US" sz="26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800600"/>
          </a:xfrm>
        </p:spPr>
        <p:txBody>
          <a:bodyPr/>
          <a:lstStyle/>
          <a:p>
            <a:r>
              <a:rPr lang="en-US" smtClean="0"/>
              <a:t>In 1964, the Republicans nominated Sen. Barry Goldwater for president.</a:t>
            </a:r>
          </a:p>
          <a:p>
            <a:r>
              <a:rPr lang="en-US" smtClean="0"/>
              <a:t>He believed that the federal government </a:t>
            </a:r>
            <a:r>
              <a:rPr lang="en-US" b="1" smtClean="0"/>
              <a:t>should not</a:t>
            </a:r>
            <a:r>
              <a:rPr lang="en-US" smtClean="0"/>
              <a:t> try to fix social and economic problems such as:</a:t>
            </a:r>
          </a:p>
          <a:p>
            <a:pPr lvl="1"/>
            <a:r>
              <a:rPr lang="en-US" smtClean="0"/>
              <a:t>poverty</a:t>
            </a:r>
          </a:p>
          <a:p>
            <a:pPr lvl="1"/>
            <a:r>
              <a:rPr lang="en-US" smtClean="0"/>
              <a:t>discrimination</a:t>
            </a:r>
          </a:p>
          <a:p>
            <a:pPr lvl="1"/>
            <a:r>
              <a:rPr lang="en-US" smtClean="0"/>
              <a:t>lack of opportunity</a:t>
            </a:r>
          </a:p>
          <a:p>
            <a:r>
              <a:rPr lang="en-US" smtClean="0"/>
              <a:t>He did not win.</a:t>
            </a:r>
          </a:p>
        </p:txBody>
      </p:sp>
      <p:pic>
        <p:nvPicPr>
          <p:cNvPr id="21507" name="Picture 5" descr="goldwater1964pos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17795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8229600" cy="609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smtClean="0"/>
              <a:t>Richard Nixon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b="1" smtClean="0"/>
          </a:p>
          <a:p>
            <a:pPr>
              <a:lnSpc>
                <a:spcPct val="90000"/>
              </a:lnSpc>
            </a:pPr>
            <a:r>
              <a:rPr lang="en-US" smtClean="0"/>
              <a:t>The conservative movement continued with the candidacy and election of Republican Richard Nixon in 1968.</a:t>
            </a:r>
          </a:p>
          <a:p>
            <a:pPr>
              <a:lnSpc>
                <a:spcPct val="90000"/>
              </a:lnSpc>
            </a:pPr>
            <a:r>
              <a:rPr lang="en-US" smtClean="0"/>
              <a:t>Nixon wanted to replace President Johnson’s Great Society programs with what Nixon called New federalism.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initiative would take away some federal government powers, such welfare and give them to the state and local government.</a:t>
            </a:r>
          </a:p>
        </p:txBody>
      </p:sp>
      <p:pic>
        <p:nvPicPr>
          <p:cNvPr id="22530" name="Picture 5" descr="richard-nixon-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"/>
            <a:ext cx="147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W2W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Write a 1-page response using ALL of the movements mentioned in class (underline each one you mention)</a:t>
            </a:r>
          </a:p>
          <a:p>
            <a:endParaRPr lang="en-US" smtClean="0"/>
          </a:p>
          <a:p>
            <a:r>
              <a:rPr lang="en-US" smtClean="0"/>
              <a:t>What were the social movements of the 1960’s? What were their goals? Who were their leaders? Which one was most important in your opinion?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>
                <a:effectLst/>
              </a:rPr>
              <a:t>EOC Quiz </a:t>
            </a:r>
            <a:r>
              <a:rPr lang="en-US" cap="none" dirty="0" smtClean="0">
                <a:effectLst/>
              </a:rPr>
              <a:t>Questions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1 Who </a:t>
            </a:r>
            <a:r>
              <a:rPr lang="en-US" sz="2400" dirty="0" smtClean="0"/>
              <a:t>wrote “Silent Spring?”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2 What </a:t>
            </a:r>
            <a:r>
              <a:rPr lang="en-US" sz="2400" dirty="0" smtClean="0"/>
              <a:t>are three </a:t>
            </a:r>
            <a:r>
              <a:rPr lang="en-US" sz="2400" dirty="0" smtClean="0"/>
              <a:t>effects or facets </a:t>
            </a:r>
            <a:r>
              <a:rPr lang="en-US" sz="2400" dirty="0" smtClean="0"/>
              <a:t>of the </a:t>
            </a:r>
            <a:r>
              <a:rPr lang="en-US" sz="2400" dirty="0" smtClean="0"/>
              <a:t>modern environmentalist </a:t>
            </a:r>
            <a:r>
              <a:rPr lang="en-US" sz="2400" dirty="0" smtClean="0"/>
              <a:t>movement?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3 What organization worked for the rights of Latino laborers?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4 Who </a:t>
            </a:r>
            <a:r>
              <a:rPr lang="en-US" sz="2400" dirty="0" smtClean="0"/>
              <a:t>was the leader of the United Farm Workers?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5 What </a:t>
            </a:r>
            <a:r>
              <a:rPr lang="en-US" sz="2400" dirty="0" smtClean="0"/>
              <a:t>were the tactics for reform for </a:t>
            </a:r>
            <a:r>
              <a:rPr lang="en-US" sz="2400" dirty="0" smtClean="0"/>
              <a:t>SNCC </a:t>
            </a:r>
            <a:r>
              <a:rPr lang="en-US" sz="2400" dirty="0" smtClean="0"/>
              <a:t>and SCLC</a:t>
            </a:r>
            <a:r>
              <a:rPr lang="en-US" sz="2400" dirty="0" smtClean="0"/>
              <a:t>? Name at least one each.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6 Explain the controversy Richard Nixon faced.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7 How </a:t>
            </a:r>
            <a:r>
              <a:rPr lang="en-US" sz="2400" dirty="0" smtClean="0"/>
              <a:t>is Cesar Chavez similar to MLK?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8 Where </a:t>
            </a:r>
            <a:r>
              <a:rPr lang="en-US" sz="2400" dirty="0" smtClean="0"/>
              <a:t>did the Women’s Rights Movement originate</a:t>
            </a:r>
            <a:r>
              <a:rPr lang="en-US" sz="24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9. This decision legalized abortion in the first trimester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10 This decision allows colleges to consider race in admissions.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QUIZ!!! GET OUT A SHEET OF PAPER and LABEL WITH:</a:t>
            </a:r>
          </a:p>
          <a:p>
            <a:pPr lvl="1"/>
            <a:r>
              <a:rPr lang="en-US" dirty="0" smtClean="0"/>
              <a:t>Name, Date (4/28/15), EOC REVIEW QUIZ</a:t>
            </a:r>
          </a:p>
          <a:p>
            <a:pPr lvl="1"/>
            <a:r>
              <a:rPr lang="en-US" dirty="0" smtClean="0"/>
              <a:t>YES This IS A GRADE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STUDY Environmental movement, SNCC, SCLC, Cesar Chavez, United Farm Workers, Anti-Vietnam War Movement and 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SSUSH 25 Graphic Organizer</a:t>
            </a:r>
          </a:p>
          <a:p>
            <a:r>
              <a:rPr lang="en-US" dirty="0" smtClean="0"/>
              <a:t>Sit QUIETLY and wait for further instruction.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a. Compare and contrast the Student Non-Violent Coordinating Committee (SNCC) and the Southern Christian Leadership Conference (SCLC) tactics; include sit-ins, freedom rides, and changing composition</a:t>
            </a:r>
            <a:endParaRPr lang="en-US" sz="24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3820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smtClean="0"/>
              <a:t>SCLC</a:t>
            </a:r>
          </a:p>
          <a:p>
            <a:pPr>
              <a:lnSpc>
                <a:spcPct val="90000"/>
              </a:lnSpc>
            </a:pPr>
            <a:r>
              <a:rPr lang="en-US" smtClean="0"/>
              <a:t>Founded by MLK - preached non violence. </a:t>
            </a:r>
          </a:p>
          <a:p>
            <a:pPr>
              <a:lnSpc>
                <a:spcPct val="90000"/>
              </a:lnSpc>
            </a:pPr>
            <a:r>
              <a:rPr lang="en-US" smtClean="0"/>
              <a:t>He based his ideas on the teaching of Jesus, Gandhi, Henry David Thoreau, &amp; A. Philip Randolph.</a:t>
            </a:r>
          </a:p>
          <a:p>
            <a:pPr>
              <a:lnSpc>
                <a:spcPct val="90000"/>
              </a:lnSpc>
            </a:pPr>
            <a:r>
              <a:rPr lang="en-US" smtClean="0"/>
              <a:t>MLK joined with other ministers and civil rights leaders in1957.</a:t>
            </a:r>
          </a:p>
          <a:p>
            <a:pPr>
              <a:lnSpc>
                <a:spcPct val="90000"/>
              </a:lnSpc>
            </a:pPr>
            <a:r>
              <a:rPr lang="en-US" smtClean="0"/>
              <a:t>Together they formed the Southern Christian Leadership Conference (SCLC).</a:t>
            </a:r>
          </a:p>
        </p:txBody>
      </p:sp>
      <p:pic>
        <p:nvPicPr>
          <p:cNvPr id="14339" name="Picture 5" descr="20080212gandh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9731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MPj042435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07325" y="1447800"/>
            <a:ext cx="1336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smtClean="0"/>
              <a:t>SNCC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b="1" smtClean="0"/>
          </a:p>
          <a:p>
            <a:pPr>
              <a:lnSpc>
                <a:spcPct val="80000"/>
              </a:lnSpc>
            </a:pPr>
            <a:r>
              <a:rPr lang="en-US" smtClean="0"/>
              <a:t>By 1960, another influential civil rights group emerged.</a:t>
            </a:r>
          </a:p>
          <a:p>
            <a:pPr>
              <a:lnSpc>
                <a:spcPct val="80000"/>
              </a:lnSpc>
            </a:pPr>
            <a:r>
              <a:rPr lang="en-US" smtClean="0"/>
              <a:t>The Student Nonviolent Coordinating Committee (SNCC), </a:t>
            </a:r>
            <a:r>
              <a:rPr lang="en-US" sz="2400" smtClean="0"/>
              <a:t>(“snick”)</a:t>
            </a:r>
            <a:r>
              <a:rPr lang="en-US" smtClean="0"/>
              <a:t> was formed  mostly  by college students.</a:t>
            </a:r>
          </a:p>
          <a:p>
            <a:pPr>
              <a:lnSpc>
                <a:spcPct val="80000"/>
              </a:lnSpc>
            </a:pPr>
            <a:r>
              <a:rPr lang="en-US" smtClean="0"/>
              <a:t>Members of this group felt that change for African Americans was occurring too slowly.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                                               </a:t>
            </a:r>
            <a:endParaRPr lang="en-US" sz="9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                                                                                  </a:t>
            </a:r>
            <a:r>
              <a:rPr lang="en-US" sz="1400" smtClean="0"/>
              <a:t>SNCC Headquarters </a:t>
            </a:r>
          </a:p>
        </p:txBody>
      </p:sp>
      <p:pic>
        <p:nvPicPr>
          <p:cNvPr id="15362" name="Picture 6" descr="s-sn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24400"/>
            <a:ext cx="19812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8" descr="SNCC19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800600"/>
            <a:ext cx="24384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2207809054_d2f85574c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572000"/>
            <a:ext cx="2438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382000" cy="6096000"/>
          </a:xfrm>
        </p:spPr>
        <p:txBody>
          <a:bodyPr/>
          <a:lstStyle/>
          <a:p>
            <a:r>
              <a:rPr lang="en-US" sz="2800" smtClean="0"/>
              <a:t>One protest strategy that SNCC (“snick”) used was the </a:t>
            </a:r>
            <a:r>
              <a:rPr lang="en-US" sz="2800" b="1" smtClean="0"/>
              <a:t>sit-in</a:t>
            </a:r>
            <a:r>
              <a:rPr lang="en-US" sz="2800" smtClean="0"/>
              <a:t>.</a:t>
            </a:r>
          </a:p>
          <a:p>
            <a:r>
              <a:rPr lang="en-US" sz="2800" smtClean="0"/>
              <a:t>During  a sit-in, blacks sat at white only lunch counters.</a:t>
            </a:r>
          </a:p>
          <a:p>
            <a:r>
              <a:rPr lang="en-US" sz="2800" smtClean="0"/>
              <a:t>They refused to leave until they were served.</a:t>
            </a:r>
          </a:p>
          <a:p>
            <a:r>
              <a:rPr lang="en-US" sz="2800" smtClean="0"/>
              <a:t>In North Carolina, during a sit in, students sat as whites hit them and poured food all over their heads.</a:t>
            </a:r>
          </a:p>
          <a:p>
            <a:r>
              <a:rPr lang="en-US" sz="2800" smtClean="0"/>
              <a:t>By late 1960  they had desegregated lunch counters in 48 cities  in 11 states.</a:t>
            </a:r>
          </a:p>
          <a:p>
            <a:endParaRPr lang="en-US" smtClean="0"/>
          </a:p>
        </p:txBody>
      </p:sp>
      <p:pic>
        <p:nvPicPr>
          <p:cNvPr id="16386" name="Picture 7" descr="SNC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76800"/>
            <a:ext cx="26670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sit-ins19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4876800"/>
            <a:ext cx="22860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effectLst/>
              </a:rPr>
              <a:t>DO NOW: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Review the bolded lines of your Guided Notes  in preparation for 5-Step Protocol</a:t>
            </a:r>
          </a:p>
          <a:p>
            <a:endParaRPr lang="en-US" smtClean="0"/>
          </a:p>
          <a:p>
            <a:r>
              <a:rPr lang="en-US" smtClean="0"/>
              <a:t>Underline any words or phrases you need defined.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67800" cy="672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581400"/>
                <a:gridCol w="3810000"/>
              </a:tblGrid>
              <a:tr h="609599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SCLC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SNCC</a:t>
                      </a:r>
                      <a:endParaRPr lang="en-US" sz="3600" dirty="0"/>
                    </a:p>
                  </a:txBody>
                  <a:tcPr anchor="ctr"/>
                </a:tc>
              </a:tr>
              <a:tr h="7219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Founding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MLK, Jr., and other ministers and Civil Rights leaders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 American college students with $800 received from the SCLC</a:t>
                      </a:r>
                    </a:p>
                  </a:txBody>
                  <a:tcPr anchor="ctr"/>
                </a:tc>
              </a:tr>
              <a:tr h="7981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Nonviolent crusades against the evils of second-class citizenship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speed up changes mandated by 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Brown v. Board of Education</a:t>
                      </a:r>
                      <a:endParaRPr lang="en-US" dirty="0"/>
                    </a:p>
                  </a:txBody>
                  <a:tcPr anchor="ctr"/>
                </a:tc>
              </a:tr>
              <a:tr h="832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Tactics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Marches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protests in South, using churches as bases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Sit-ins-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segregated;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registering Afr. Am. to vote, hoping to influence Congress to pass voting rights act</a:t>
                      </a:r>
                    </a:p>
                  </a:txBody>
                  <a:tcPr anchor="ctr"/>
                </a:tc>
              </a:tr>
              <a:tr h="725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Later Tactics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Registering African Americans to vote, in hope they could influence Congress to pass voting rights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Freedom Rides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determine if southern states would enforce laws against segregation in pub. trans.</a:t>
                      </a:r>
                      <a:endParaRPr lang="en-US" dirty="0"/>
                    </a:p>
                  </a:txBody>
                  <a:tcPr anchor="ctr"/>
                </a:tc>
              </a:tr>
              <a:tr h="725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Membership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African American adults; white adults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 American &amp; white college students</a:t>
                      </a:r>
                      <a:endParaRPr lang="en-US" dirty="0"/>
                    </a:p>
                  </a:txBody>
                  <a:tcPr anchor="ctr"/>
                </a:tc>
              </a:tr>
              <a:tr h="5234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Later Membership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original membership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 Americans only; no whites</a:t>
                      </a:r>
                    </a:p>
                  </a:txBody>
                  <a:tcPr anchor="ctr"/>
                </a:tc>
              </a:tr>
              <a:tr h="4929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 Philosophy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Nonviolence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Nonviolence</a:t>
                      </a:r>
                      <a:endParaRPr lang="en-US" dirty="0"/>
                    </a:p>
                  </a:txBody>
                  <a:tcPr anchor="ctr"/>
                </a:tc>
              </a:tr>
              <a:tr h="725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Later</a:t>
                      </a:r>
                      <a:r>
                        <a:rPr lang="en-US" baseline="0" dirty="0" smtClean="0"/>
                        <a:t> Philosophy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original philosophy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Militancy and violence; “Black Power” and African-American pride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video guide (completed).</a:t>
            </a:r>
          </a:p>
          <a:p>
            <a:endParaRPr lang="en-US" dirty="0" smtClean="0"/>
          </a:p>
          <a:p>
            <a:r>
              <a:rPr lang="en-US" dirty="0" smtClean="0"/>
              <a:t>Get out your SSUSH 21-25 Graphic Organizers and be prepared for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b. Describe the National Organization of Women and the origins and goals of the modern women’s movement.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534400" cy="5334000"/>
          </a:xfrm>
        </p:spPr>
        <p:txBody>
          <a:bodyPr/>
          <a:lstStyle/>
          <a:p>
            <a:r>
              <a:rPr lang="en-US" sz="2600" smtClean="0"/>
              <a:t>The </a:t>
            </a:r>
            <a:r>
              <a:rPr lang="en-US" sz="2600" b="1" smtClean="0"/>
              <a:t>National Organization of Women (NOW)</a:t>
            </a:r>
            <a:r>
              <a:rPr lang="en-US" sz="2600" smtClean="0"/>
              <a:t> was founded in 1966 to promote equal rights and opportunities for American women.</a:t>
            </a:r>
          </a:p>
          <a:p>
            <a:r>
              <a:rPr lang="en-US" sz="2600" b="1" smtClean="0"/>
              <a:t>NOW </a:t>
            </a:r>
            <a:r>
              <a:rPr lang="en-US" sz="2600" smtClean="0"/>
              <a:t>had its origins in the Civil Rights &amp; anti war Movements of the early 1960s.</a:t>
            </a:r>
          </a:p>
          <a:p>
            <a:r>
              <a:rPr lang="en-US" sz="2600" b="1" smtClean="0"/>
              <a:t>NOW’s</a:t>
            </a:r>
            <a:r>
              <a:rPr lang="en-US" sz="2600" smtClean="0"/>
              <a:t> goals included equality in employment, political and social equality, and the passage of the Equal Rights Amendment.</a:t>
            </a:r>
          </a:p>
        </p:txBody>
      </p:sp>
      <p:pic>
        <p:nvPicPr>
          <p:cNvPr id="18435" name="Picture 6" descr="NOW%2520Marc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029200"/>
            <a:ext cx="1814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071014_SO02_ERA_wide-horizonta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953000"/>
            <a:ext cx="2895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SecondWav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19050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d. Analyze Cesar Chavez and the United Farm Workers’ movement. </a:t>
            </a:r>
            <a:endParaRPr lang="en-US" sz="28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Latinos also protest to gain civil rights in the 1960s.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Their leader was </a:t>
            </a:r>
            <a:r>
              <a:rPr lang="en-US" sz="2800" b="1" dirty="0"/>
              <a:t>César </a:t>
            </a:r>
            <a:r>
              <a:rPr lang="en-US" sz="2800" b="1" dirty="0" err="1"/>
              <a:t>Chávez</a:t>
            </a:r>
            <a:r>
              <a:rPr lang="en-US" sz="2800" dirty="0"/>
              <a:t>, a Mexican-American, from California.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b="1" dirty="0" err="1"/>
              <a:t>Chávez</a:t>
            </a:r>
            <a:r>
              <a:rPr lang="en-US" sz="2800" dirty="0"/>
              <a:t> believed in nonviolent methods to achieve his goals.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He started a nationwide boycott of California grapes, forcing growers to negotiate a contract with the United Farm Workers in 1970.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/>
              <a:t>This contract gave workers higher wages and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other </a:t>
            </a:r>
            <a:r>
              <a:rPr lang="en-US" sz="2800" dirty="0"/>
              <a:t>benefits .</a:t>
            </a:r>
          </a:p>
        </p:txBody>
      </p:sp>
      <p:pic>
        <p:nvPicPr>
          <p:cNvPr id="19459" name="Picture 5" descr="cesar-chavez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181600"/>
            <a:ext cx="1638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7" descr="chavez-and-the-grapes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50175" y="4800600"/>
            <a:ext cx="1393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29257</TotalTime>
  <Words>1023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SSUSH24 The impact of social change movements and organizations of the 1960s</vt:lpstr>
      <vt:lpstr>a. Compare and contrast the Student Non-Violent Coordinating Committee (SNCC) and the Southern Christian Leadership Conference (SCLC) tactics; include sit-ins, freedom rides, and changing composition</vt:lpstr>
      <vt:lpstr>Slide 3</vt:lpstr>
      <vt:lpstr>Slide 4</vt:lpstr>
      <vt:lpstr>DO NOW:</vt:lpstr>
      <vt:lpstr>Slide 6</vt:lpstr>
      <vt:lpstr>DO NOW</vt:lpstr>
      <vt:lpstr>b. Describe the National Organization of Women and the origins and goals of the modern women’s movement.   </vt:lpstr>
      <vt:lpstr>d. Analyze Cesar Chavez and the United Farm Workers’ movement. </vt:lpstr>
      <vt:lpstr>e. Explain the importance of Rachel Carson’s Silent Spring and the resulting developments; include Earth Day, the creation of the Environmental Protection Agency (EPA), and the modern environmentalist movement. </vt:lpstr>
      <vt:lpstr>f. Describe the rise of the conservative movement as seen in the presidential candidacy of Barry Goldwater (1964) and the election of Richard M. Nixon (1968). </vt:lpstr>
      <vt:lpstr>Slide 12</vt:lpstr>
      <vt:lpstr>W2W</vt:lpstr>
      <vt:lpstr>EOC Quiz Questions</vt:lpstr>
      <vt:lpstr>DO NOW</vt:lpstr>
      <vt:lpstr>DO NOW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SSUSH24 The impact of social change movements and organizations of the 1960s</dc:title>
  <dc:creator>jcarter</dc:creator>
  <cp:lastModifiedBy>partenc</cp:lastModifiedBy>
  <cp:revision>2296</cp:revision>
  <dcterms:created xsi:type="dcterms:W3CDTF">2011-04-01T16:32:35Z</dcterms:created>
  <dcterms:modified xsi:type="dcterms:W3CDTF">2015-05-13T16:29:20Z</dcterms:modified>
</cp:coreProperties>
</file>